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508" r:id="rId2"/>
    <p:sldId id="256" r:id="rId3"/>
    <p:sldId id="292" r:id="rId4"/>
    <p:sldId id="258" r:id="rId5"/>
    <p:sldId id="259" r:id="rId6"/>
    <p:sldId id="482" r:id="rId7"/>
    <p:sldId id="293" r:id="rId8"/>
    <p:sldId id="582" r:id="rId9"/>
    <p:sldId id="263" r:id="rId10"/>
    <p:sldId id="581" r:id="rId11"/>
    <p:sldId id="299" r:id="rId12"/>
    <p:sldId id="497" r:id="rId13"/>
    <p:sldId id="505" r:id="rId14"/>
    <p:sldId id="501" r:id="rId15"/>
    <p:sldId id="502" r:id="rId16"/>
    <p:sldId id="503" r:id="rId17"/>
    <p:sldId id="274" r:id="rId18"/>
    <p:sldId id="475" r:id="rId19"/>
    <p:sldId id="476" r:id="rId20"/>
    <p:sldId id="477" r:id="rId21"/>
    <p:sldId id="478" r:id="rId22"/>
    <p:sldId id="480" r:id="rId23"/>
    <p:sldId id="481" r:id="rId24"/>
    <p:sldId id="554" r:id="rId25"/>
    <p:sldId id="555" r:id="rId26"/>
    <p:sldId id="556" r:id="rId27"/>
    <p:sldId id="557" r:id="rId28"/>
    <p:sldId id="277" r:id="rId29"/>
    <p:sldId id="279" r:id="rId30"/>
    <p:sldId id="282" r:id="rId31"/>
    <p:sldId id="284" r:id="rId32"/>
    <p:sldId id="483" r:id="rId33"/>
    <p:sldId id="485" r:id="rId34"/>
    <p:sldId id="285" r:id="rId35"/>
    <p:sldId id="286" r:id="rId36"/>
    <p:sldId id="289" r:id="rId37"/>
    <p:sldId id="287" r:id="rId38"/>
    <p:sldId id="288" r:id="rId39"/>
    <p:sldId id="290" r:id="rId40"/>
  </p:sldIdLst>
  <p:sldSz cx="9144000" cy="6858000" type="screen4x3"/>
  <p:notesSz cx="6807200" cy="9939338"/>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pitchFamily="34" charset="0"/>
        <a:ea typeface="华文仿宋" panose="0201060004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pitchFamily="34" charset="0"/>
        <a:ea typeface="华文仿宋" panose="0201060004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pitchFamily="34" charset="0"/>
        <a:ea typeface="华文仿宋" panose="0201060004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pitchFamily="34" charset="0"/>
        <a:ea typeface="华文仿宋" panose="0201060004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pitchFamily="34" charset="0"/>
        <a:ea typeface="华文仿宋" panose="0201060004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pitchFamily="34" charset="0"/>
        <a:ea typeface="华文仿宋" panose="0201060004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pitchFamily="34" charset="0"/>
        <a:ea typeface="华文仿宋" panose="0201060004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pitchFamily="34" charset="0"/>
        <a:ea typeface="华文仿宋" panose="0201060004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pitchFamily="34" charset="0"/>
        <a:ea typeface="华文仿宋" panose="0201060004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1"/>
    <p:restoredTop sz="95406"/>
  </p:normalViewPr>
  <p:slideViewPr>
    <p:cSldViewPr showGuides="1">
      <p:cViewPr varScale="1">
        <p:scale>
          <a:sx n="109" d="100"/>
          <a:sy n="109" d="100"/>
        </p:scale>
        <p:origin x="-1674" y="-78"/>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575" cy="496888"/>
          </a:xfrm>
          <a:prstGeom prst="rect">
            <a:avLst/>
          </a:prstGeom>
        </p:spPr>
        <p:txBody>
          <a:bodyPr vert="horz" lIns="91367" tIns="45683" rIns="91367" bIns="45683" rtlCol="0"/>
          <a:lstStyle>
            <a:lvl1pPr algn="l"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56038" y="0"/>
            <a:ext cx="2949575" cy="496888"/>
          </a:xfrm>
          <a:prstGeom prst="rect">
            <a:avLst/>
          </a:prstGeom>
        </p:spPr>
        <p:txBody>
          <a:bodyPr vert="horz" lIns="91367" tIns="45683" rIns="91367" bIns="45683" rtlCol="0"/>
          <a:lstStyle>
            <a:lvl1pPr algn="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A4DE63B-BE46-4255-A002-CEAC4BCCB933}"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2020/9/17</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367" tIns="45683" rIns="91367" bIns="45683" rtlCol="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endParaRPr>
          </a:p>
        </p:txBody>
      </p:sp>
      <p:sp>
        <p:nvSpPr>
          <p:cNvPr id="5" name="备注占位符 4"/>
          <p:cNvSpPr>
            <a:spLocks noGrp="1"/>
          </p:cNvSpPr>
          <p:nvPr>
            <p:ph type="body" sz="quarter" idx="3"/>
          </p:nvPr>
        </p:nvSpPr>
        <p:spPr>
          <a:xfrm>
            <a:off x="681038" y="4721225"/>
            <a:ext cx="5445125" cy="4471988"/>
          </a:xfrm>
          <a:prstGeom prst="rect">
            <a:avLst/>
          </a:prstGeom>
        </p:spPr>
        <p:txBody>
          <a:bodyPr vert="horz" lIns="91367" tIns="45683" rIns="91367" bIns="45683" rtlCol="0">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单击此处编辑母版文本样式</a:t>
            </a: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第二级</a:t>
            </a: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第三级</a:t>
            </a: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第四级</a:t>
            </a: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w Cen MT" panose="020B0602020104020603" pitchFamily="34" charset="0"/>
                <a:ea typeface="华文仿宋" panose="02010600040101010101" pitchFamily="2" charset="-122"/>
                <a:cs typeface="+mn-cs"/>
              </a:rPr>
              <a:t>第五级</a:t>
            </a:r>
          </a:p>
        </p:txBody>
      </p:sp>
      <p:sp>
        <p:nvSpPr>
          <p:cNvPr id="6" name="页脚占位符 5"/>
          <p:cNvSpPr>
            <a:spLocks noGrp="1"/>
          </p:cNvSpPr>
          <p:nvPr>
            <p:ph type="ftr" sz="quarter" idx="4"/>
          </p:nvPr>
        </p:nvSpPr>
        <p:spPr>
          <a:xfrm>
            <a:off x="0" y="9440863"/>
            <a:ext cx="2949575" cy="496888"/>
          </a:xfrm>
          <a:prstGeom prst="rect">
            <a:avLst/>
          </a:prstGeom>
        </p:spPr>
        <p:txBody>
          <a:bodyPr vert="horz" lIns="91367" tIns="45683" rIns="91367" bIns="45683" rtlCol="0" anchor="b"/>
          <a:lstStyle>
            <a:lvl1pPr algn="l"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56038" y="9440863"/>
            <a:ext cx="2949575" cy="496888"/>
          </a:xfrm>
          <a:prstGeom prst="rect">
            <a:avLst/>
          </a:prstGeom>
        </p:spPr>
        <p:txBody>
          <a:bodyPr vert="horz" wrap="square" lIns="91367" tIns="45683" rIns="91367" bIns="45683" numCol="1" anchor="b" anchorCtr="0" compatLnSpc="1"/>
          <a:lstStyle/>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t>‹#›</a:t>
            </a:fld>
            <a:endParaRPr lang="zh-CN" altLang="en-US" sz="1200" dirty="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09557073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Tw Cen MT" panose="020B0602020104020603" pitchFamily="34" charset="0"/>
        <a:ea typeface="华文仿宋" panose="02010600040101010101" pitchFamily="2" charset="-122"/>
        <a:cs typeface="+mn-cs"/>
      </a:defRPr>
    </a:lvl1pPr>
    <a:lvl2pPr marL="457200" algn="l" rtl="0" eaLnBrk="0" fontAlgn="base" hangingPunct="0">
      <a:spcBef>
        <a:spcPct val="0"/>
      </a:spcBef>
      <a:spcAft>
        <a:spcPct val="0"/>
      </a:spcAft>
      <a:defRPr sz="1200" kern="1200">
        <a:solidFill>
          <a:schemeClr val="tx1"/>
        </a:solidFill>
        <a:latin typeface="Tw Cen MT" panose="020B0602020104020603" pitchFamily="34" charset="0"/>
        <a:ea typeface="华文仿宋" panose="02010600040101010101" pitchFamily="2" charset="-122"/>
        <a:cs typeface="+mn-cs"/>
      </a:defRPr>
    </a:lvl2pPr>
    <a:lvl3pPr marL="914400" algn="l" rtl="0" eaLnBrk="0" fontAlgn="base" hangingPunct="0">
      <a:spcBef>
        <a:spcPct val="0"/>
      </a:spcBef>
      <a:spcAft>
        <a:spcPct val="0"/>
      </a:spcAft>
      <a:defRPr sz="1200" kern="1200">
        <a:solidFill>
          <a:schemeClr val="tx1"/>
        </a:solidFill>
        <a:latin typeface="Tw Cen MT" panose="020B0602020104020603" pitchFamily="34" charset="0"/>
        <a:ea typeface="华文仿宋" panose="02010600040101010101" pitchFamily="2" charset="-122"/>
        <a:cs typeface="+mn-cs"/>
      </a:defRPr>
    </a:lvl3pPr>
    <a:lvl4pPr marL="1371600" algn="l" rtl="0" eaLnBrk="0" fontAlgn="base" hangingPunct="0">
      <a:spcBef>
        <a:spcPct val="0"/>
      </a:spcBef>
      <a:spcAft>
        <a:spcPct val="0"/>
      </a:spcAft>
      <a:defRPr sz="1200" kern="1200">
        <a:solidFill>
          <a:schemeClr val="tx1"/>
        </a:solidFill>
        <a:latin typeface="Tw Cen MT" panose="020B0602020104020603" pitchFamily="34" charset="0"/>
        <a:ea typeface="华文仿宋" panose="02010600040101010101" pitchFamily="2" charset="-122"/>
        <a:cs typeface="+mn-cs"/>
      </a:defRPr>
    </a:lvl4pPr>
    <a:lvl5pPr marL="1828800" algn="l" rtl="0" eaLnBrk="0" fontAlgn="base" hangingPunct="0">
      <a:spcBef>
        <a:spcPct val="0"/>
      </a:spcBef>
      <a:spcAft>
        <a:spcPct val="0"/>
      </a:spcAft>
      <a:defRPr sz="1200" kern="1200">
        <a:solidFill>
          <a:schemeClr val="tx1"/>
        </a:solidFill>
        <a:latin typeface="Tw Cen MT" panose="020B0602020104020603" pitchFamily="34" charset="0"/>
        <a:ea typeface="华文仿宋" panose="0201060004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a:ln>
            <a:solidFill>
              <a:srgbClr val="000000">
                <a:alpha val="100000"/>
              </a:srgbClr>
            </a:solidFill>
            <a:miter lim="800000"/>
          </a:ln>
        </p:spPr>
      </p:sp>
      <p:sp>
        <p:nvSpPr>
          <p:cNvPr id="58371" name="备注占位符 2"/>
          <p:cNvSpPr>
            <a:spLocks noGrp="1"/>
          </p:cNvSpPr>
          <p:nvPr>
            <p:ph type="body"/>
          </p:nvPr>
        </p:nvSpPr>
        <p:spPr>
          <a:noFill/>
          <a:ln>
            <a:noFill/>
          </a:ln>
        </p:spPr>
        <p:txBody>
          <a:bodyPr wrap="square" lIns="91367" tIns="45683" rIns="91367" bIns="45683" anchor="t"/>
          <a:lstStyle/>
          <a:p>
            <a:pPr lvl="0"/>
            <a:endParaRPr lang="zh-CN" altLang="en-US" dirty="0"/>
          </a:p>
        </p:txBody>
      </p:sp>
      <p:sp>
        <p:nvSpPr>
          <p:cNvPr id="58372" name="灯片编号占位符 3"/>
          <p:cNvSpPr txBox="1">
            <a:spLocks noGrp="1"/>
          </p:cNvSpPr>
          <p:nvPr>
            <p:ph type="sldNum" sz="quarter"/>
          </p:nvPr>
        </p:nvSpPr>
        <p:spPr>
          <a:xfrm>
            <a:off x="3856038" y="9440863"/>
            <a:ext cx="2949575" cy="496887"/>
          </a:xfrm>
          <a:prstGeom prst="rect">
            <a:avLst/>
          </a:prstGeom>
          <a:noFill/>
          <a:ln w="9525">
            <a:noFill/>
          </a:ln>
        </p:spPr>
        <p:txBody>
          <a:bodyPr lIns="91367" tIns="45683" rIns="91367" bIns="45683" anchor="b"/>
          <a:lstStyle/>
          <a:p>
            <a:pPr lvl="0" algn="r" eaLnBrk="1" hangingPunct="1">
              <a:buChar char="•"/>
            </a:pPr>
            <a:fld id="{9A0DB2DC-4C9A-4742-B13C-FB6460FD3503}" type="slidenum">
              <a:rPr lang="zh-CN" altLang="en-US" dirty="0">
                <a:latin typeface="Arial" panose="020B0604020202020204" pitchFamily="34" charset="0"/>
                <a:ea typeface="宋体" panose="02010600030101010101" pitchFamily="2" charset="-122"/>
              </a:rPr>
              <a:t>3</a:t>
            </a:fld>
            <a:endParaRPr lang="zh-CN" altLang="en-US" dirty="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ln>
            <a:solidFill>
              <a:srgbClr val="000000">
                <a:alpha val="100000"/>
              </a:srgbClr>
            </a:solidFill>
            <a:miter lim="800000"/>
          </a:ln>
        </p:spPr>
      </p:sp>
      <p:sp>
        <p:nvSpPr>
          <p:cNvPr id="60419" name="备注占位符 2"/>
          <p:cNvSpPr>
            <a:spLocks noGrp="1"/>
          </p:cNvSpPr>
          <p:nvPr>
            <p:ph type="body"/>
          </p:nvPr>
        </p:nvSpPr>
        <p:spPr>
          <a:noFill/>
          <a:ln>
            <a:noFill/>
          </a:ln>
        </p:spPr>
        <p:txBody>
          <a:bodyPr wrap="square" lIns="91367" tIns="45683" rIns="91367" bIns="45683" anchor="t"/>
          <a:lstStyle/>
          <a:p>
            <a:pPr lvl="0"/>
            <a:endParaRPr lang="zh-CN" altLang="en-US" dirty="0"/>
          </a:p>
        </p:txBody>
      </p:sp>
      <p:sp>
        <p:nvSpPr>
          <p:cNvPr id="60420" name="灯片编号占位符 3"/>
          <p:cNvSpPr txBox="1">
            <a:spLocks noGrp="1"/>
          </p:cNvSpPr>
          <p:nvPr>
            <p:ph type="sldNum" sz="quarter"/>
          </p:nvPr>
        </p:nvSpPr>
        <p:spPr>
          <a:xfrm>
            <a:off x="3856038" y="9440863"/>
            <a:ext cx="2949575" cy="496887"/>
          </a:xfrm>
          <a:prstGeom prst="rect">
            <a:avLst/>
          </a:prstGeom>
          <a:noFill/>
          <a:ln w="9525">
            <a:noFill/>
          </a:ln>
        </p:spPr>
        <p:txBody>
          <a:bodyPr lIns="91367" tIns="45683" rIns="91367" bIns="45683" anchor="b"/>
          <a:lstStyle/>
          <a:p>
            <a:pPr lvl="0" algn="r" eaLnBrk="1" hangingPunct="1">
              <a:buChar char="•"/>
            </a:pPr>
            <a:fld id="{9A0DB2DC-4C9A-4742-B13C-FB6460FD3503}" type="slidenum">
              <a:rPr lang="zh-CN" altLang="en-US" dirty="0">
                <a:latin typeface="Arial" panose="020B0604020202020204" pitchFamily="34" charset="0"/>
                <a:ea typeface="宋体" panose="02010600030101010101" pitchFamily="2" charset="-122"/>
              </a:rPr>
              <a:t>11</a:t>
            </a:fld>
            <a:endParaRPr lang="zh-CN" altLang="en-US"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a:ln>
            <a:solidFill>
              <a:srgbClr val="000000">
                <a:alpha val="100000"/>
              </a:srgbClr>
            </a:solidFill>
            <a:miter lim="800000"/>
          </a:ln>
        </p:spPr>
      </p:sp>
      <p:sp>
        <p:nvSpPr>
          <p:cNvPr id="62467" name="备注占位符 2"/>
          <p:cNvSpPr>
            <a:spLocks noGrp="1"/>
          </p:cNvSpPr>
          <p:nvPr>
            <p:ph type="body"/>
          </p:nvPr>
        </p:nvSpPr>
        <p:spPr>
          <a:noFill/>
          <a:ln>
            <a:noFill/>
          </a:ln>
        </p:spPr>
        <p:txBody>
          <a:bodyPr wrap="square" lIns="91367" tIns="45683" rIns="91367" bIns="45683" anchor="t"/>
          <a:lstStyle/>
          <a:p>
            <a:pPr lvl="0"/>
            <a:endParaRPr lang="zh-CN" altLang="en-US" dirty="0"/>
          </a:p>
        </p:txBody>
      </p:sp>
      <p:sp>
        <p:nvSpPr>
          <p:cNvPr id="62468" name="灯片编号占位符 3"/>
          <p:cNvSpPr txBox="1">
            <a:spLocks noGrp="1"/>
          </p:cNvSpPr>
          <p:nvPr>
            <p:ph type="sldNum" sz="quarter"/>
          </p:nvPr>
        </p:nvSpPr>
        <p:spPr>
          <a:xfrm>
            <a:off x="3856038" y="9440863"/>
            <a:ext cx="2949575" cy="496887"/>
          </a:xfrm>
          <a:prstGeom prst="rect">
            <a:avLst/>
          </a:prstGeom>
          <a:noFill/>
          <a:ln w="9525">
            <a:noFill/>
          </a:ln>
        </p:spPr>
        <p:txBody>
          <a:bodyPr lIns="91367" tIns="45683" rIns="91367" bIns="45683" anchor="b"/>
          <a:lstStyle/>
          <a:p>
            <a:pPr lvl="0" algn="r" eaLnBrk="1" hangingPunct="1">
              <a:buChar char="•"/>
            </a:pPr>
            <a:fld id="{9A0DB2DC-4C9A-4742-B13C-FB6460FD3503}" type="slidenum">
              <a:rPr lang="zh-CN" altLang="en-US" dirty="0">
                <a:latin typeface="Arial" panose="020B0604020202020204" pitchFamily="34" charset="0"/>
                <a:ea typeface="宋体" panose="02010600030101010101" pitchFamily="2" charset="-122"/>
              </a:rPr>
              <a:t>34</a:t>
            </a:fld>
            <a:endParaRPr lang="zh-CN" altLang="en-US" dirty="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ln>
            <a:solidFill>
              <a:srgbClr val="000000">
                <a:alpha val="100000"/>
              </a:srgbClr>
            </a:solidFill>
            <a:miter lim="800000"/>
          </a:ln>
        </p:spPr>
      </p:sp>
      <p:sp>
        <p:nvSpPr>
          <p:cNvPr id="63491" name="备注占位符 2"/>
          <p:cNvSpPr>
            <a:spLocks noGrp="1"/>
          </p:cNvSpPr>
          <p:nvPr>
            <p:ph type="body"/>
          </p:nvPr>
        </p:nvSpPr>
        <p:spPr>
          <a:noFill/>
          <a:ln>
            <a:noFill/>
          </a:ln>
        </p:spPr>
        <p:txBody>
          <a:bodyPr wrap="square" lIns="91367" tIns="45683" rIns="91367" bIns="45683" anchor="t"/>
          <a:lstStyle/>
          <a:p>
            <a:pPr lvl="0" eaLnBrk="1" hangingPunct="1"/>
            <a:endParaRPr lang="zh-CN" altLang="en-US" dirty="0"/>
          </a:p>
        </p:txBody>
      </p:sp>
      <p:sp>
        <p:nvSpPr>
          <p:cNvPr id="63492" name="灯片编号占位符 3"/>
          <p:cNvSpPr txBox="1">
            <a:spLocks noGrp="1"/>
          </p:cNvSpPr>
          <p:nvPr>
            <p:ph type="sldNum" sz="quarter"/>
          </p:nvPr>
        </p:nvSpPr>
        <p:spPr>
          <a:xfrm>
            <a:off x="3856038" y="9440863"/>
            <a:ext cx="2949575" cy="496887"/>
          </a:xfrm>
          <a:prstGeom prst="rect">
            <a:avLst/>
          </a:prstGeom>
          <a:noFill/>
          <a:ln w="9525">
            <a:noFill/>
          </a:ln>
        </p:spPr>
        <p:txBody>
          <a:bodyPr lIns="91367" tIns="45683" rIns="91367" bIns="45683" anchor="b"/>
          <a:lstStyle/>
          <a:p>
            <a:pPr lvl="0" algn="r" eaLnBrk="1" hangingPunct="1"/>
            <a:fld id="{9A0DB2DC-4C9A-4742-B13C-FB6460FD3503}" type="slidenum">
              <a:rPr lang="zh-CN" altLang="en-US" dirty="0">
                <a:latin typeface="Arial" panose="020B0604020202020204" pitchFamily="34" charset="0"/>
                <a:ea typeface="宋体" panose="02010600030101010101" pitchFamily="2" charset="-122"/>
              </a:rPr>
              <a:t>38</a:t>
            </a:fld>
            <a:endParaRPr lang="zh-CN" altLang="en-US" dirty="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10" name="矩形 9"/>
          <p:cNvSpPr/>
          <p:nvPr/>
        </p:nvSpPr>
        <p:spPr bwMode="white">
          <a:xfrm>
            <a:off x="0" y="5970588"/>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FFFFFF"/>
              </a:solidFill>
              <a:effectLst/>
              <a:uLnTx/>
              <a:uFillTx/>
              <a:latin typeface="+mn-lt"/>
              <a:ea typeface="华文仿宋" panose="02010600040101010101" pitchFamily="2" charset="-122"/>
              <a:cs typeface="+mn-cs"/>
            </a:endParaRPr>
          </a:p>
        </p:txBody>
      </p:sp>
      <p:sp>
        <p:nvSpPr>
          <p:cNvPr id="11" name="矩形 10"/>
          <p:cNvSpPr/>
          <p:nvPr/>
        </p:nvSpPr>
        <p:spPr>
          <a:xfrm>
            <a:off x="-9525" y="6053138"/>
            <a:ext cx="2249488"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FFFFFF"/>
              </a:solidFill>
              <a:effectLst/>
              <a:uLnTx/>
              <a:uFillTx/>
              <a:latin typeface="+mn-lt"/>
              <a:ea typeface="华文仿宋" panose="02010600040101010101" pitchFamily="2" charset="-122"/>
              <a:cs typeface="+mn-cs"/>
            </a:endParaRPr>
          </a:p>
        </p:txBody>
      </p:sp>
      <p:sp>
        <p:nvSpPr>
          <p:cNvPr id="12" name="矩形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FFFFFF"/>
              </a:solidFill>
              <a:effectLst/>
              <a:uLnTx/>
              <a:uFillTx/>
              <a:latin typeface="+mn-lt"/>
              <a:ea typeface="华文仿宋" panose="02010600040101010101" pitchFamily="2" charset="-122"/>
              <a:cs typeface="+mn-cs"/>
            </a:endParaRPr>
          </a:p>
        </p:txBody>
      </p:sp>
      <p:sp>
        <p:nvSpPr>
          <p:cNvPr id="8" name="标题 7"/>
          <p:cNvSpPr>
            <a:spLocks noGrp="1"/>
          </p:cNvSpPr>
          <p:nvPr>
            <p:ph type="ctrTitle"/>
          </p:nvPr>
        </p:nvSpPr>
        <p:spPr>
          <a:xfrm>
            <a:off x="2362200" y="4038600"/>
            <a:ext cx="6477000" cy="1828800"/>
          </a:xfrm>
        </p:spPr>
        <p:txBody>
          <a:bodyPr anchor="b"/>
          <a:lstStyle>
            <a:lvl1pPr>
              <a:defRPr cap="all" baseline="0"/>
            </a:lvl1pPr>
          </a:lstStyle>
          <a:p>
            <a:r>
              <a:rPr lang="zh-CN" altLang="en-US" noProof="1"/>
              <a:t>单击此处编辑母版标题样式</a:t>
            </a:r>
            <a:endParaRPr lang="en-US" noProof="1"/>
          </a:p>
        </p:txBody>
      </p:sp>
      <p:sp>
        <p:nvSpPr>
          <p:cNvPr id="9" name="副标题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noProof="1"/>
              <a:t>单击此处编辑母版副标题样式</a:t>
            </a:r>
            <a:endParaRPr lang="en-US" noProof="1"/>
          </a:p>
        </p:txBody>
      </p:sp>
      <p:sp>
        <p:nvSpPr>
          <p:cNvPr id="13" name="日期占位符 27"/>
          <p:cNvSpPr>
            <a:spLocks noGrp="1"/>
          </p:cNvSpPr>
          <p:nvPr>
            <p:ph type="dt" sz="half" idx="2"/>
          </p:nvPr>
        </p:nvSpPr>
        <p:spPr>
          <a:xfrm>
            <a:off x="76200" y="6069013"/>
            <a:ext cx="2057400" cy="685800"/>
          </a:xfrm>
          <a:prstGeom prst="rect">
            <a:avLst/>
          </a:prstGeom>
        </p:spPr>
        <p:txBody>
          <a:bodyPr vert="horz" anchor="ctr" anchorCtr="0">
            <a:noAutofit/>
          </a:bodyPr>
          <a:lstStyle>
            <a:lvl1pPr algn="ctr">
              <a:defRPr sz="2000">
                <a:solidFill>
                  <a:srgbClr val="FFFFFF"/>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5" name="页脚占位符 16"/>
          <p:cNvSpPr>
            <a:spLocks noGrp="1"/>
          </p:cNvSpPr>
          <p:nvPr>
            <p:ph type="ftr" sz="quarter" idx="3"/>
          </p:nvPr>
        </p:nvSpPr>
        <p:spPr>
          <a:xfrm>
            <a:off x="2085975" y="236538"/>
            <a:ext cx="5867400" cy="365125"/>
          </a:xfrm>
          <a:prstGeom prst="rect">
            <a:avLst/>
          </a:prstGeom>
        </p:spPr>
        <p:txBody>
          <a:bodyPr vert="horz" anchor="ctr"/>
          <a:lstStyle>
            <a:lvl1pPr algn="r">
              <a:defRPr>
                <a:solidFill>
                  <a:schemeClr val="tx2"/>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16" name="灯片编号占位符 28"/>
          <p:cNvSpPr>
            <a:spLocks noGrp="1"/>
          </p:cNvSpPr>
          <p:nvPr>
            <p:ph type="sldNum" sz="quarter" idx="4"/>
          </p:nvPr>
        </p:nvSpPr>
        <p:spPr>
          <a:xfrm>
            <a:off x="8001000" y="228600"/>
            <a:ext cx="838200" cy="381000"/>
          </a:xfrm>
          <a:prstGeom prst="rect">
            <a:avLst/>
          </a:prstGeom>
        </p:spPr>
        <p:txBody>
          <a:bodyPr vert="horz" wrap="square" lIns="91440" tIns="45720" rIns="91440" bIns="45720" numCol="1" anchor="ctr" anchorCtr="0" compatLnSpc="1"/>
          <a:lstStyle/>
          <a:p>
            <a:pPr algn="ctr"/>
            <a:fld id="{9A0DB2DC-4C9A-4742-B13C-FB6460FD3503}" type="slidenum">
              <a:rPr lang="zh-CN" altLang="en-US" dirty="0">
                <a:solidFill>
                  <a:schemeClr val="tx2"/>
                </a:solidFill>
                <a:latin typeface="Arial" panose="020B0604020202020204" pitchFamily="34" charset="0"/>
                <a:ea typeface="宋体" panose="02010600030101010101" pitchFamily="2" charset="-122"/>
              </a:rPr>
              <a:t>‹#›</a:t>
            </a:fld>
            <a:endParaRPr lang="zh-CN" altLang="en-US" dirty="0">
              <a:solidFill>
                <a:schemeClr val="tx2"/>
              </a:solidFill>
              <a:latin typeface="Arial" panose="020B0604020202020204" pitchFamily="34" charset="0"/>
              <a:ea typeface="宋体" panose="02010600030101010101" pitchFamily="2" charset="-122"/>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10" name="矩形 9"/>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FFFFFF"/>
              </a:solidFill>
              <a:effectLst/>
              <a:uLnTx/>
              <a:uFillTx/>
              <a:latin typeface="+mn-lt"/>
              <a:ea typeface="华文仿宋" panose="02010600040101010101" pitchFamily="2" charset="-122"/>
              <a:cs typeface="+mn-cs"/>
            </a:endParaRPr>
          </a:p>
        </p:txBody>
      </p:sp>
      <p:sp>
        <p:nvSpPr>
          <p:cNvPr id="11" name="矩形 10"/>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FFFFFF"/>
              </a:solidFill>
              <a:effectLst/>
              <a:uLnTx/>
              <a:uFillTx/>
              <a:latin typeface="+mn-lt"/>
              <a:ea typeface="华文仿宋" panose="02010600040101010101" pitchFamily="2" charset="-122"/>
              <a:cs typeface="+mn-cs"/>
            </a:endParaRPr>
          </a:p>
        </p:txBody>
      </p:sp>
      <p:sp>
        <p:nvSpPr>
          <p:cNvPr id="12" name="矩形 11"/>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FFFFFF"/>
              </a:solidFill>
              <a:effectLst/>
              <a:uLnTx/>
              <a:uFillTx/>
              <a:latin typeface="+mn-lt"/>
              <a:ea typeface="华文仿宋" panose="02010600040101010101" pitchFamily="2" charset="-122"/>
              <a:cs typeface="+mn-cs"/>
            </a:endParaRPr>
          </a:p>
        </p:txBody>
      </p:sp>
      <p:sp>
        <p:nvSpPr>
          <p:cNvPr id="2" name="竖排标题 1"/>
          <p:cNvSpPr>
            <a:spLocks noGrp="1"/>
          </p:cNvSpPr>
          <p:nvPr>
            <p:ph type="title" orient="vert"/>
          </p:nvPr>
        </p:nvSpPr>
        <p:spPr>
          <a:xfrm>
            <a:off x="6553200" y="609600"/>
            <a:ext cx="2057400" cy="5516563"/>
          </a:xfrm>
        </p:spPr>
        <p:txBody>
          <a:bodyPr vert="eaVert"/>
          <a:lstStyle/>
          <a:p>
            <a:r>
              <a:rPr lang="zh-CN" altLang="en-US" noProof="1"/>
              <a:t>单击此处编辑母版标题样式</a:t>
            </a:r>
            <a:endParaRPr lang="en-US" noProof="1"/>
          </a:p>
        </p:txBody>
      </p:sp>
      <p:sp>
        <p:nvSpPr>
          <p:cNvPr id="3" name="竖排文字占位符 2"/>
          <p:cNvSpPr>
            <a:spLocks noGrp="1"/>
          </p:cNvSpPr>
          <p:nvPr>
            <p:ph type="body" orient="vert" idx="1"/>
          </p:nvPr>
        </p:nvSpPr>
        <p:spPr>
          <a:xfrm>
            <a:off x="457200" y="609600"/>
            <a:ext cx="5562600" cy="5516564"/>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3" name="日期占位符 3"/>
          <p:cNvSpPr>
            <a:spLocks noGrp="1"/>
          </p:cNvSpPr>
          <p:nvPr>
            <p:ph type="dt" sz="half" idx="2"/>
          </p:nvPr>
        </p:nvSpPr>
        <p:spPr>
          <a:xfrm>
            <a:off x="6553200" y="6248400"/>
            <a:ext cx="2209800" cy="365125"/>
          </a:xfrm>
          <a:prstGeom prst="rect">
            <a:avLst/>
          </a:prstGeom>
        </p:spPr>
        <p:txBody>
          <a:bodyPr vert="horz"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457200" y="6248400"/>
            <a:ext cx="5573713" cy="365125"/>
          </a:xfrm>
          <a:prstGeom prst="rect">
            <a:avLst/>
          </a:prstGeom>
        </p:spPr>
        <p:txBody>
          <a:bodyPr vert="horz" anchor="ct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16" name="灯片编号占位符 5"/>
          <p:cNvSpPr>
            <a:spLocks noGrp="1"/>
          </p:cNvSpPr>
          <p:nvPr>
            <p:ph type="sldNum" sz="quarter" idx="4"/>
          </p:nvPr>
        </p:nvSpPr>
        <p:spPr>
          <a:xfrm rot="5400000">
            <a:off x="5989638" y="144463"/>
            <a:ext cx="533400" cy="244475"/>
          </a:xfrm>
          <a:prstGeom prst="rect">
            <a:avLst/>
          </a:prstGeom>
        </p:spPr>
        <p:txBody>
          <a:bodyPr vert="horz" wrap="square" lIns="91440" tIns="45720" rIns="91440" bIns="45720" numCol="1" anchor="ctr" anchorCtr="0" compatLnSpc="1"/>
          <a:lstStyle/>
          <a:p>
            <a:pPr algn="ctr"/>
            <a:fld id="{9A0DB2DC-4C9A-4742-B13C-FB6460FD3503}" type="slidenum">
              <a:rPr lang="zh-CN" altLang="en-US" dirty="0">
                <a:latin typeface="Arial" panose="020B0604020202020204" pitchFamily="34" charset="0"/>
                <a:ea typeface="宋体" panose="02010600030101010101" pitchFamily="2" charset="-122"/>
              </a:rPr>
              <a:t>‹#›</a:t>
            </a:fld>
            <a:endParaRPr lang="zh-CN" altLang="en-US" dirty="0">
              <a:latin typeface="Arial" panose="020B060402020202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2648" y="228600"/>
            <a:ext cx="8153400" cy="990600"/>
          </a:xfrm>
        </p:spPr>
        <p:txBody>
          <a:bodyPr/>
          <a:lstStyle/>
          <a:p>
            <a:r>
              <a:rPr lang="zh-CN" altLang="en-US" noProof="1"/>
              <a:t>单击此处编辑母版标题样式</a:t>
            </a:r>
            <a:endParaRPr lang="en-US" noProof="1"/>
          </a:p>
        </p:txBody>
      </p:sp>
      <p:sp>
        <p:nvSpPr>
          <p:cNvPr id="8" name="内容占位符 7"/>
          <p:cNvSpPr>
            <a:spLocks noGrp="1"/>
          </p:cNvSpPr>
          <p:nvPr>
            <p:ph sz="quarter" idx="1"/>
          </p:nvPr>
        </p:nvSpPr>
        <p:spPr>
          <a:xfrm>
            <a:off x="612648" y="1600200"/>
            <a:ext cx="8153400" cy="44958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 name="矩形 9"/>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FFFFFF"/>
              </a:solidFill>
              <a:effectLst/>
              <a:uLnTx/>
              <a:uFillTx/>
              <a:latin typeface="+mn-lt"/>
              <a:ea typeface="华文仿宋" panose="02010600040101010101" pitchFamily="2" charset="-122"/>
              <a:cs typeface="+mn-cs"/>
            </a:endParaRPr>
          </a:p>
        </p:txBody>
      </p:sp>
      <p:sp>
        <p:nvSpPr>
          <p:cNvPr id="11" name="矩形 10"/>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FFFFFF"/>
              </a:solidFill>
              <a:effectLst/>
              <a:uLnTx/>
              <a:uFillTx/>
              <a:latin typeface="+mn-lt"/>
              <a:ea typeface="华文仿宋" panose="02010600040101010101" pitchFamily="2" charset="-122"/>
              <a:cs typeface="+mn-cs"/>
            </a:endParaRPr>
          </a:p>
        </p:txBody>
      </p:sp>
      <p:sp>
        <p:nvSpPr>
          <p:cNvPr id="12" name="矩形 11"/>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FFFFFF"/>
              </a:solidFill>
              <a:effectLst/>
              <a:uLnTx/>
              <a:uFillTx/>
              <a:latin typeface="+mn-lt"/>
              <a:ea typeface="华文仿宋" panose="02010600040101010101" pitchFamily="2" charset="-122"/>
              <a:cs typeface="+mn-cs"/>
            </a:endParaRPr>
          </a:p>
        </p:txBody>
      </p:sp>
      <p:sp>
        <p:nvSpPr>
          <p:cNvPr id="3" name="文本占位符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noProof="1"/>
              <a:t>单击此处编辑母版文本样式</a:t>
            </a:r>
          </a:p>
        </p:txBody>
      </p:sp>
      <p:sp>
        <p:nvSpPr>
          <p:cNvPr id="2" name="标题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zh-CN" altLang="en-US" noProof="1"/>
              <a:t>单击此处编辑母版标题样式</a:t>
            </a:r>
            <a:endParaRPr lang="en-US" noProof="1"/>
          </a:p>
        </p:txBody>
      </p:sp>
      <p:sp>
        <p:nvSpPr>
          <p:cNvPr id="13" name="日期占位符 11"/>
          <p:cNvSpPr>
            <a:spLocks noGrp="1"/>
          </p:cNvSpPr>
          <p:nvPr>
            <p:ph type="dt" sz="half" idx="2"/>
          </p:nvPr>
        </p:nvSpPr>
        <p:spPr>
          <a:xfrm>
            <a:off x="6096000" y="6248400"/>
            <a:ext cx="2667000" cy="365125"/>
          </a:xfrm>
          <a:prstGeom prst="rect">
            <a:avLst/>
          </a:prstGeom>
        </p:spPr>
        <p:txBody>
          <a:bodyPr vert="horz"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15" name="灯片编号占位符 12"/>
          <p:cNvSpPr>
            <a:spLocks noGrp="1"/>
          </p:cNvSpPr>
          <p:nvPr>
            <p:ph type="sldNum" sz="quarter" idx="4"/>
          </p:nvPr>
        </p:nvSpPr>
        <p:spPr>
          <a:xfrm>
            <a:off x="0" y="1752600"/>
            <a:ext cx="1295400" cy="701675"/>
          </a:xfrm>
          <a:prstGeom prst="rect">
            <a:avLst/>
          </a:prstGeom>
        </p:spPr>
        <p:txBody>
          <a:bodyPr vert="horz" wrap="square" lIns="91440" tIns="45720" rIns="91440" bIns="45720" numCol="1" anchor="ctr" anchorCtr="0" compatLnSpc="1">
            <a:noAutofit/>
          </a:bodyPr>
          <a:lstStyle/>
          <a:p>
            <a:pPr algn="ctr"/>
            <a:fld id="{9A0DB2DC-4C9A-4742-B13C-FB6460FD3503}" type="slidenum">
              <a:rPr lang="zh-CN" altLang="en-US" sz="2400" dirty="0">
                <a:latin typeface="Arial" panose="020B0604020202020204" pitchFamily="34" charset="0"/>
                <a:ea typeface="宋体" panose="02010600030101010101" pitchFamily="2" charset="-122"/>
              </a:rPr>
              <a:t>‹#›</a:t>
            </a:fld>
            <a:endParaRPr lang="zh-CN" altLang="en-US" sz="2400" dirty="0">
              <a:latin typeface="Arial" panose="020B0604020202020204" pitchFamily="34" charset="0"/>
              <a:ea typeface="宋体" panose="02010600030101010101" pitchFamily="2" charset="-122"/>
            </a:endParaRPr>
          </a:p>
        </p:txBody>
      </p:sp>
      <p:sp>
        <p:nvSpPr>
          <p:cNvPr id="16" name="页脚占位符 13"/>
          <p:cNvSpPr>
            <a:spLocks noGrp="1"/>
          </p:cNvSpPr>
          <p:nvPr>
            <p:ph type="ftr" sz="quarter" idx="3"/>
          </p:nvPr>
        </p:nvSpPr>
        <p:spPr>
          <a:xfrm>
            <a:off x="609600" y="6248400"/>
            <a:ext cx="5421313" cy="365125"/>
          </a:xfrm>
          <a:prstGeom prst="rect">
            <a:avLst/>
          </a:prstGeom>
        </p:spPr>
        <p:txBody>
          <a:bodyPr vert="horz" anchor="ct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en-US" noProof="1"/>
          </a:p>
        </p:txBody>
      </p:sp>
      <p:sp>
        <p:nvSpPr>
          <p:cNvPr id="9" name="内容占位符 8"/>
          <p:cNvSpPr>
            <a:spLocks noGrp="1"/>
          </p:cNvSpPr>
          <p:nvPr>
            <p:ph sz="quarter" idx="1"/>
          </p:nvPr>
        </p:nvSpPr>
        <p:spPr>
          <a:xfrm>
            <a:off x="609600" y="1589567"/>
            <a:ext cx="3886200" cy="45720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1" name="内容占位符 10"/>
          <p:cNvSpPr>
            <a:spLocks noGrp="1"/>
          </p:cNvSpPr>
          <p:nvPr>
            <p:ph sz="quarter" idx="2"/>
          </p:nvPr>
        </p:nvSpPr>
        <p:spPr>
          <a:xfrm>
            <a:off x="4844901" y="1589567"/>
            <a:ext cx="3886200" cy="45720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0" name="日期占位符 7"/>
          <p:cNvSpPr>
            <a:spLocks noGrp="1"/>
          </p:cNvSpPr>
          <p:nvPr>
            <p:ph type="dt" sz="half" idx="12"/>
          </p:nvPr>
        </p:nvSpPr>
        <p:spPr>
          <a:xfrm>
            <a:off x="6096000" y="6248400"/>
            <a:ext cx="2667000" cy="365125"/>
          </a:xfrm>
          <a:prstGeom prst="rect">
            <a:avLst/>
          </a:prstGeom>
        </p:spPr>
        <p:txBody>
          <a:bodyPr vert="horz" rtlCol="0"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3" name="灯片编号占位符 9"/>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lstStyle/>
          <a:p>
            <a:pPr algn="ctr"/>
            <a:fld id="{9A0DB2DC-4C9A-4742-B13C-FB6460FD3503}" type="slidenum">
              <a:rPr lang="zh-CN" altLang="en-US" dirty="0">
                <a:latin typeface="Arial" panose="020B0604020202020204" pitchFamily="34" charset="0"/>
                <a:ea typeface="宋体" panose="02010600030101010101" pitchFamily="2" charset="-122"/>
              </a:rPr>
              <a:t>‹#›</a:t>
            </a:fld>
            <a:endParaRPr lang="zh-CN" altLang="en-US" dirty="0">
              <a:latin typeface="Arial" panose="020B0604020202020204" pitchFamily="34" charset="0"/>
              <a:ea typeface="宋体" panose="02010600030101010101" pitchFamily="2" charset="-122"/>
            </a:endParaRPr>
          </a:p>
        </p:txBody>
      </p:sp>
      <p:sp>
        <p:nvSpPr>
          <p:cNvPr id="12" name="页脚占位符 11"/>
          <p:cNvSpPr>
            <a:spLocks noGrp="1"/>
          </p:cNvSpPr>
          <p:nvPr>
            <p:ph type="ftr" sz="quarter" idx="3"/>
          </p:nvPr>
        </p:nvSpPr>
        <p:spPr>
          <a:xfrm>
            <a:off x="609600" y="6248400"/>
            <a:ext cx="5421313" cy="365125"/>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273050"/>
            <a:ext cx="8153400" cy="869950"/>
          </a:xfrm>
        </p:spPr>
        <p:txBody>
          <a:bodyPr/>
          <a:lstStyle>
            <a:lvl1pPr>
              <a:defRPr/>
            </a:lvl1pPr>
          </a:lstStyle>
          <a:p>
            <a:r>
              <a:rPr lang="zh-CN" altLang="en-US" noProof="1"/>
              <a:t>单击此处编辑母版标题样式</a:t>
            </a:r>
            <a:endParaRPr lang="en-US" noProof="1"/>
          </a:p>
        </p:txBody>
      </p:sp>
      <p:sp>
        <p:nvSpPr>
          <p:cNvPr id="11" name="内容占位符 10"/>
          <p:cNvSpPr>
            <a:spLocks noGrp="1"/>
          </p:cNvSpPr>
          <p:nvPr>
            <p:ph sz="quarter" idx="2"/>
          </p:nvPr>
        </p:nvSpPr>
        <p:spPr>
          <a:xfrm>
            <a:off x="609600" y="2438400"/>
            <a:ext cx="3886200" cy="35814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3" name="内容占位符 12"/>
          <p:cNvSpPr>
            <a:spLocks noGrp="1"/>
          </p:cNvSpPr>
          <p:nvPr>
            <p:ph sz="quarter" idx="4"/>
          </p:nvPr>
        </p:nvSpPr>
        <p:spPr>
          <a:xfrm>
            <a:off x="4800600" y="2438400"/>
            <a:ext cx="3886200" cy="35814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6" name="文本占位符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zh-CN" altLang="en-US" noProof="1"/>
              <a:t>单击此处编辑母版文本样式</a:t>
            </a:r>
          </a:p>
        </p:txBody>
      </p:sp>
      <p:sp>
        <p:nvSpPr>
          <p:cNvPr id="15" name="文本占位符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zh-CN" altLang="en-US" noProof="1"/>
              <a:t>单击此处编辑母版文本样式</a:t>
            </a:r>
          </a:p>
        </p:txBody>
      </p:sp>
      <p:sp>
        <p:nvSpPr>
          <p:cNvPr id="10" name="日期占位符 9"/>
          <p:cNvSpPr>
            <a:spLocks noGrp="1"/>
          </p:cNvSpPr>
          <p:nvPr>
            <p:ph type="dt" sz="half" idx="12"/>
          </p:nvPr>
        </p:nvSpPr>
        <p:spPr>
          <a:xfrm>
            <a:off x="6096000" y="6248400"/>
            <a:ext cx="2667000" cy="365125"/>
          </a:xfrm>
          <a:prstGeom prst="rect">
            <a:avLst/>
          </a:prstGeom>
        </p:spPr>
        <p:txBody>
          <a:bodyPr vert="horz" rtlCol="0"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3" name="灯片编号占位符 11"/>
          <p:cNvSpPr>
            <a:spLocks noGrp="1"/>
          </p:cNvSpPr>
          <p:nvPr>
            <p:ph type="sldNum" sz="quarter" idx="14"/>
          </p:nvPr>
        </p:nvSpPr>
        <p:spPr>
          <a:xfrm>
            <a:off x="0" y="1271588"/>
            <a:ext cx="533400" cy="244475"/>
          </a:xfrm>
          <a:prstGeom prst="rect">
            <a:avLst/>
          </a:prstGeom>
        </p:spPr>
        <p:txBody>
          <a:bodyPr vert="horz" wrap="square" lIns="91440" tIns="45720" rIns="91440" bIns="45720" numCol="1" anchor="ctr" anchorCtr="0" compatLnSpc="1"/>
          <a:lstStyle/>
          <a:p>
            <a:pPr algn="ctr"/>
            <a:fld id="{9A0DB2DC-4C9A-4742-B13C-FB6460FD3503}" type="slidenum">
              <a:rPr lang="zh-CN" altLang="en-US" dirty="0">
                <a:latin typeface="Arial" panose="020B0604020202020204" pitchFamily="34" charset="0"/>
                <a:ea typeface="宋体" panose="02010600030101010101" pitchFamily="2" charset="-122"/>
              </a:rPr>
              <a:t>‹#›</a:t>
            </a:fld>
            <a:endParaRPr lang="zh-CN" altLang="en-US" dirty="0">
              <a:latin typeface="Arial" panose="020B0604020202020204" pitchFamily="34" charset="0"/>
              <a:ea typeface="宋体" panose="02010600030101010101" pitchFamily="2" charset="-122"/>
            </a:endParaRPr>
          </a:p>
        </p:txBody>
      </p:sp>
      <p:sp>
        <p:nvSpPr>
          <p:cNvPr id="12" name="页脚占位符 13"/>
          <p:cNvSpPr>
            <a:spLocks noGrp="1"/>
          </p:cNvSpPr>
          <p:nvPr>
            <p:ph type="ftr" sz="quarter" idx="13"/>
          </p:nvPr>
        </p:nvSpPr>
        <p:spPr>
          <a:xfrm>
            <a:off x="609600" y="6248400"/>
            <a:ext cx="5421313" cy="365125"/>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10" name="日期占位符 1"/>
          <p:cNvSpPr>
            <a:spLocks noGrp="1"/>
          </p:cNvSpPr>
          <p:nvPr>
            <p:ph type="dt" sz="half" idx="2"/>
          </p:nvPr>
        </p:nvSpPr>
        <p:spPr>
          <a:xfrm>
            <a:off x="6096000" y="6248400"/>
            <a:ext cx="2667000" cy="365125"/>
          </a:xfrm>
          <a:prstGeom prst="rect">
            <a:avLst/>
          </a:prstGeom>
        </p:spPr>
        <p:txBody>
          <a:bodyPr vert="horz"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11" name="页脚占位符 2"/>
          <p:cNvSpPr>
            <a:spLocks noGrp="1"/>
          </p:cNvSpPr>
          <p:nvPr>
            <p:ph type="ftr" sz="quarter" idx="3"/>
          </p:nvPr>
        </p:nvSpPr>
        <p:spPr>
          <a:xfrm>
            <a:off x="609600" y="6248400"/>
            <a:ext cx="5421313" cy="365125"/>
          </a:xfrm>
          <a:prstGeom prst="rect">
            <a:avLst/>
          </a:prstGeom>
        </p:spPr>
        <p:txBody>
          <a:bodyPr vert="horz" anchor="ct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12" name="灯片编号占位符 3"/>
          <p:cNvSpPr>
            <a:spLocks noGrp="1"/>
          </p:cNvSpPr>
          <p:nvPr>
            <p:ph type="sldNum" sz="quarter" idx="4"/>
          </p:nvPr>
        </p:nvSpPr>
        <p:spPr>
          <a:xfrm>
            <a:off x="0" y="6248400"/>
            <a:ext cx="533400" cy="381000"/>
          </a:xfrm>
          <a:prstGeom prst="rect">
            <a:avLst/>
          </a:prstGeom>
        </p:spPr>
        <p:txBody>
          <a:bodyPr vert="horz" wrap="square" lIns="91440" tIns="45720" rIns="91440" bIns="45720" numCol="1" anchor="ctr" anchorCtr="0" compatLnSpc="1"/>
          <a:lstStyle/>
          <a:p>
            <a:pPr algn="ctr"/>
            <a:fld id="{9A0DB2DC-4C9A-4742-B13C-FB6460FD3503}" type="slidenum">
              <a:rPr lang="zh-CN" altLang="en-US" dirty="0">
                <a:solidFill>
                  <a:schemeClr val="tx2"/>
                </a:solidFill>
                <a:latin typeface="Arial" panose="020B0604020202020204" pitchFamily="34" charset="0"/>
                <a:ea typeface="宋体" panose="02010600030101010101" pitchFamily="2" charset="-122"/>
              </a:rPr>
              <a:t>‹#›</a:t>
            </a:fld>
            <a:endParaRPr lang="zh-CN" altLang="en-US" dirty="0">
              <a:solidFill>
                <a:schemeClr val="tx2"/>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8077200" cy="869950"/>
          </a:xfrm>
        </p:spPr>
        <p:txBody>
          <a:bodyPr/>
          <a:lstStyle>
            <a:lvl1pPr algn="l">
              <a:buNone/>
              <a:defRPr sz="4400" b="0"/>
            </a:lvl1pPr>
          </a:lstStyle>
          <a:p>
            <a:r>
              <a:rPr lang="zh-CN" altLang="en-US" noProof="1"/>
              <a:t>单击此处编辑母版标题样式</a:t>
            </a:r>
            <a:endParaRPr lang="en-US" noProof="1"/>
          </a:p>
        </p:txBody>
      </p:sp>
      <p:sp>
        <p:nvSpPr>
          <p:cNvPr id="3" name="文本占位符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zh-CN" altLang="en-US" noProof="1"/>
              <a:t>单击此处编辑母版文本样式</a:t>
            </a:r>
          </a:p>
        </p:txBody>
      </p:sp>
      <p:sp>
        <p:nvSpPr>
          <p:cNvPr id="9" name="内容占位符 8"/>
          <p:cNvSpPr>
            <a:spLocks noGrp="1"/>
          </p:cNvSpPr>
          <p:nvPr>
            <p:ph sz="quarter" idx="1"/>
          </p:nvPr>
        </p:nvSpPr>
        <p:spPr>
          <a:xfrm>
            <a:off x="2362200" y="1752600"/>
            <a:ext cx="6400800" cy="44196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 name="矩形 9"/>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FFFFFF"/>
              </a:solidFill>
              <a:effectLst/>
              <a:uLnTx/>
              <a:uFillTx/>
              <a:latin typeface="+mn-lt"/>
              <a:ea typeface="华文仿宋" panose="02010600040101010101" pitchFamily="2" charset="-122"/>
              <a:cs typeface="+mn-cs"/>
            </a:endParaRPr>
          </a:p>
        </p:txBody>
      </p:sp>
      <p:sp>
        <p:nvSpPr>
          <p:cNvPr id="11" name="矩形 10"/>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FFFFFF"/>
              </a:solidFill>
              <a:effectLst/>
              <a:uLnTx/>
              <a:uFillTx/>
              <a:latin typeface="+mn-lt"/>
              <a:ea typeface="华文仿宋" panose="02010600040101010101" pitchFamily="2" charset="-122"/>
              <a:cs typeface="+mn-cs"/>
            </a:endParaRPr>
          </a:p>
        </p:txBody>
      </p:sp>
      <p:sp>
        <p:nvSpPr>
          <p:cNvPr id="12" name="矩形 11"/>
          <p:cNvSpPr/>
          <p:nvPr/>
        </p:nvSpPr>
        <p:spPr>
          <a:xfrm>
            <a:off x="1544638" y="4654550"/>
            <a:ext cx="759936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FFFFFF"/>
              </a:solidFill>
              <a:effectLst/>
              <a:uLnTx/>
              <a:uFillTx/>
              <a:latin typeface="+mn-lt"/>
              <a:ea typeface="华文仿宋" panose="02010600040101010101" pitchFamily="2" charset="-122"/>
              <a:cs typeface="+mn-cs"/>
            </a:endParaRPr>
          </a:p>
        </p:txBody>
      </p:sp>
      <p:sp>
        <p:nvSpPr>
          <p:cNvPr id="13" name="矩形 12"/>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FFFFFF"/>
              </a:solidFill>
              <a:effectLst/>
              <a:uLnTx/>
              <a:uFillTx/>
              <a:latin typeface="+mn-lt"/>
              <a:ea typeface="华文仿宋" panose="02010600040101010101" pitchFamily="2" charset="-122"/>
              <a:cs typeface="+mn-cs"/>
            </a:endParaRPr>
          </a:p>
        </p:txBody>
      </p:sp>
      <p:sp>
        <p:nvSpPr>
          <p:cNvPr id="4" name="文本占位符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zh-CN" altLang="en-US" noProof="1"/>
              <a:t>单击此处编辑母版文本样式</a:t>
            </a:r>
          </a:p>
        </p:txBody>
      </p:sp>
      <p:sp>
        <p:nvSpPr>
          <p:cNvPr id="2" name="标题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zh-CN" altLang="en-US" noProof="1"/>
              <a:t>单击此处编辑母版标题样式</a:t>
            </a:r>
            <a:endParaRPr lang="en-US" noProof="1"/>
          </a:p>
        </p:txBody>
      </p:sp>
      <p:sp>
        <p:nvSpPr>
          <p:cNvPr id="3" name="图片占位符 2"/>
          <p:cNvSpPr>
            <a:spLocks noGrp="1"/>
          </p:cNvSpPr>
          <p:nvPr>
            <p:ph type="pic" idx="1"/>
          </p:nvPr>
        </p:nvSpPr>
        <p:spPr>
          <a:xfrm>
            <a:off x="1560576" y="0"/>
            <a:ext cx="7583424" cy="4568952"/>
          </a:xfrm>
          <a:solidFill>
            <a:schemeClr val="accent1">
              <a:tint val="40000"/>
            </a:schemeClr>
          </a:solidFill>
          <a:ln>
            <a:noFill/>
          </a:ln>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anose="05000000000000000000" pitchFamily="2" charset="2"/>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日期占位符 11"/>
          <p:cNvSpPr>
            <a:spLocks noGrp="1"/>
          </p:cNvSpPr>
          <p:nvPr>
            <p:ph type="dt" sz="half" idx="12"/>
          </p:nvPr>
        </p:nvSpPr>
        <p:spPr>
          <a:xfrm>
            <a:off x="6248400" y="6248400"/>
            <a:ext cx="2667000" cy="365125"/>
          </a:xfrm>
          <a:prstGeom prst="rect">
            <a:avLst/>
          </a:prstGeom>
        </p:spPr>
        <p:txBody>
          <a:bodyPr vert="horz" rtlCol="0"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16" name="灯片编号占位符 12"/>
          <p:cNvSpPr>
            <a:spLocks noGrp="1"/>
          </p:cNvSpPr>
          <p:nvPr>
            <p:ph type="sldNum" sz="quarter" idx="4"/>
          </p:nvPr>
        </p:nvSpPr>
        <p:spPr>
          <a:xfrm>
            <a:off x="0" y="4667250"/>
            <a:ext cx="1447800" cy="663575"/>
          </a:xfrm>
          <a:prstGeom prst="rect">
            <a:avLst/>
          </a:prstGeom>
        </p:spPr>
        <p:txBody>
          <a:bodyPr vert="horz" wrap="square" lIns="91440" tIns="45720" rIns="91440" bIns="45720" numCol="1" anchor="ctr" anchorCtr="0" compatLnSpc="1"/>
          <a:lstStyle/>
          <a:p>
            <a:pPr algn="ctr"/>
            <a:fld id="{9A0DB2DC-4C9A-4742-B13C-FB6460FD3503}" type="slidenum">
              <a:rPr lang="zh-CN" altLang="en-US" sz="2800" dirty="0">
                <a:latin typeface="Arial" panose="020B0604020202020204" pitchFamily="34" charset="0"/>
                <a:ea typeface="宋体" panose="02010600030101010101" pitchFamily="2" charset="-122"/>
              </a:rPr>
              <a:t>‹#›</a:t>
            </a:fld>
            <a:endParaRPr lang="zh-CN" altLang="en-US" sz="2800" dirty="0">
              <a:latin typeface="Arial" panose="020B0604020202020204" pitchFamily="34" charset="0"/>
              <a:ea typeface="宋体" panose="02010600030101010101" pitchFamily="2" charset="-122"/>
            </a:endParaRPr>
          </a:p>
        </p:txBody>
      </p:sp>
      <p:sp>
        <p:nvSpPr>
          <p:cNvPr id="17" name="页脚占位符 13"/>
          <p:cNvSpPr>
            <a:spLocks noGrp="1"/>
          </p:cNvSpPr>
          <p:nvPr>
            <p:ph type="ftr" sz="quarter" idx="3"/>
          </p:nvPr>
        </p:nvSpPr>
        <p:spPr>
          <a:xfrm>
            <a:off x="1600200" y="6248400"/>
            <a:ext cx="4572000" cy="365125"/>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21"/>
          <p:cNvSpPr>
            <a:spLocks noGrp="1"/>
          </p:cNvSpPr>
          <p:nvPr>
            <p:ph type="title"/>
          </p:nvPr>
        </p:nvSpPr>
        <p:spPr>
          <a:xfrm>
            <a:off x="609600" y="228600"/>
            <a:ext cx="8153400" cy="990600"/>
          </a:xfrm>
          <a:prstGeom prst="rect">
            <a:avLst/>
          </a:prstGeom>
          <a:noFill/>
          <a:ln w="9525">
            <a:noFill/>
          </a:ln>
        </p:spPr>
        <p:txBody>
          <a:bodyPr anchor="ctr"/>
          <a:lstStyle/>
          <a:p>
            <a:pPr lvl="0"/>
            <a:r>
              <a:rPr lang="zh-CN" altLang="en-US" dirty="0"/>
              <a:t>单击此处编辑母版标题样式</a:t>
            </a:r>
            <a:endParaRPr lang="en-US" altLang="zh-CN" dirty="0"/>
          </a:p>
        </p:txBody>
      </p:sp>
      <p:sp>
        <p:nvSpPr>
          <p:cNvPr id="1027" name="文本占位符 12"/>
          <p:cNvSpPr>
            <a:spLocks noGrp="1"/>
          </p:cNvSpPr>
          <p:nvPr>
            <p:ph type="body"/>
          </p:nvPr>
        </p:nvSpPr>
        <p:spPr>
          <a:xfrm>
            <a:off x="612775" y="1600200"/>
            <a:ext cx="81534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14" name="日期占位符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buFont typeface="Arial" panose="020B0604020202020204" pitchFamily="34" charset="0"/>
              <a:buNone/>
              <a:defRPr kumimoji="0" sz="1400">
                <a:solidFill>
                  <a:schemeClr val="tx2"/>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buFont typeface="Arial" panose="020B0604020202020204" pitchFamily="34" charset="0"/>
              <a:buNone/>
              <a:defRPr kumimoji="0" sz="1400">
                <a:solidFill>
                  <a:schemeClr val="tx2"/>
                </a:solidFill>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7" name="矩形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FFFFFF"/>
              </a:solidFill>
              <a:effectLst/>
              <a:uLnTx/>
              <a:uFillTx/>
              <a:latin typeface="+mn-lt"/>
              <a:ea typeface="华文仿宋" panose="02010600040101010101" pitchFamily="2" charset="-122"/>
              <a:cs typeface="+mn-cs"/>
            </a:endParaRPr>
          </a:p>
        </p:txBody>
      </p:sp>
      <p:sp>
        <p:nvSpPr>
          <p:cNvPr id="8" name="矩形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FFFFFF"/>
              </a:solidFill>
              <a:effectLst/>
              <a:uLnTx/>
              <a:uFillTx/>
              <a:latin typeface="+mn-lt"/>
              <a:ea typeface="华文仿宋" panose="02010600040101010101" pitchFamily="2" charset="-122"/>
              <a:cs typeface="+mn-cs"/>
            </a:endParaRPr>
          </a:p>
        </p:txBody>
      </p:sp>
      <p:sp>
        <p:nvSpPr>
          <p:cNvPr id="9" name="矩形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FFFFFF"/>
              </a:solidFill>
              <a:effectLst/>
              <a:uLnTx/>
              <a:uFillTx/>
              <a:latin typeface="+mn-lt"/>
              <a:ea typeface="华文仿宋" panose="02010600040101010101" pitchFamily="2" charset="-122"/>
              <a:cs typeface="+mn-cs"/>
            </a:endParaRPr>
          </a:p>
        </p:txBody>
      </p:sp>
      <p:sp>
        <p:nvSpPr>
          <p:cNvPr id="23" name="灯片编号占位符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lstStyle>
            <a:lvl1pPr algn="ctr">
              <a:defRPr sz="1400" b="1">
                <a:solidFill>
                  <a:srgbClr val="FFFFFF"/>
                </a:solidFill>
                <a:latin typeface="Arial" panose="020B0604020202020204" pitchFamily="34" charset="0"/>
                <a:ea typeface="宋体" panose="02010600030101010101" pitchFamily="2" charset="-122"/>
              </a:defRPr>
            </a:lvl1pPr>
          </a:lstStyle>
          <a:p>
            <a:pPr lvl="0" eaLnBrk="1" hangingPunct="1"/>
            <a:fld id="{9A0DB2DC-4C9A-4742-B13C-FB6460FD3503}" type="slidenum">
              <a:rPr lang="zh-CN" altLang="en-US" dirty="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p:titleStyle>
    <p:bodyStyle>
      <a:lvl1pPr marL="320675" indent="-320675"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40080" indent="-274955"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panose="05000000000000000000"/>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panose="05000000000000000000"/>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panose="05000000000000000000"/>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panose="05000000000000000000"/>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副标题 40962"/>
          <p:cNvSpPr>
            <a:spLocks noGrp="1" noChangeArrowheads="1"/>
          </p:cNvSpPr>
          <p:nvPr>
            <p:ph type="subTitle" idx="1"/>
          </p:nvPr>
        </p:nvSpPr>
        <p:spPr>
          <a:xfrm>
            <a:off x="0" y="533400"/>
            <a:ext cx="6705600" cy="1076325"/>
          </a:xfrm>
          <a:solidFill>
            <a:schemeClr val="accent3">
              <a:lumMod val="20000"/>
              <a:lumOff val="80000"/>
            </a:schemeClr>
          </a:solidFill>
        </p:spPr>
        <p:txBody>
          <a:bodyPr vert="horz" wrap="square" lIns="91440" tIns="45720" rIns="91440" bIns="45720" numCol="1" anchor="ctr" anchorCtr="0" compatLnSpc="1">
            <a:normAutofit/>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anose="05000000000000000000" pitchFamily="2" charset="2"/>
              <a:buNone/>
              <a:defRPr/>
            </a:pPr>
            <a:r>
              <a:rPr kumimoji="0" lang="zh-CN" altLang="en-US" sz="3200" b="0" i="0" u="none" strike="noStrike" kern="1200" cap="none" spc="0" normalizeH="0" baseline="0" noProof="0" dirty="0" smtClean="0">
                <a:ln>
                  <a:noFill/>
                </a:ln>
                <a:solidFill>
                  <a:srgbClr val="FF0000"/>
                </a:solidFill>
                <a:effectLst/>
                <a:uLnTx/>
                <a:uFillTx/>
                <a:latin typeface="+mn-lt"/>
                <a:ea typeface="+mn-ea"/>
                <a:cs typeface="+mn-cs"/>
              </a:rPr>
              <a:t> </a:t>
            </a:r>
            <a:r>
              <a:rPr kumimoji="0" lang="zh-CN" altLang="en-US" sz="3200" b="0"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rPr>
              <a:t>上海兴怡基础工程有限公司</a:t>
            </a:r>
            <a:endParaRPr kumimoji="0" lang="en-US" altLang="zh-CN" sz="3200" b="0"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anose="05000000000000000000" pitchFamily="2" charset="2"/>
              <a:buNone/>
              <a:defRPr/>
            </a:pPr>
            <a:r>
              <a:rPr kumimoji="0" lang="en-US" altLang="zh-CN" sz="1200" b="0" i="0" u="none" strike="noStrike" kern="1200" cap="none" spc="0" normalizeH="0" baseline="0" noProof="0" dirty="0" smtClean="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SHANGHAI XINGYI CONSTRUCTION MECHANICAL EQUIPMENT CO.,LTD.</a:t>
            </a:r>
            <a:endParaRPr kumimoji="0" lang="zh-CN" altLang="en-US" sz="1200" b="0" i="0" u="none" strike="noStrike" kern="1200" cap="none" spc="0" normalizeH="0" baseline="0" noProof="0" dirty="0" smtClean="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Picture 4"/>
          <p:cNvPicPr>
            <a:picLocks noChangeAspect="1"/>
          </p:cNvPicPr>
          <p:nvPr/>
        </p:nvPicPr>
        <p:blipFill>
          <a:blip r:embed="rId2"/>
          <a:stretch>
            <a:fillRect/>
          </a:stretch>
        </p:blipFill>
        <p:spPr>
          <a:xfrm>
            <a:off x="5334000" y="533400"/>
            <a:ext cx="1404938" cy="1066800"/>
          </a:xfrm>
          <a:prstGeom prst="rect">
            <a:avLst/>
          </a:prstGeom>
          <a:noFill/>
          <a:ln w="9525">
            <a:noFill/>
          </a:ln>
        </p:spPr>
      </p:pic>
      <p:sp>
        <p:nvSpPr>
          <p:cNvPr id="3" name="标题 1"/>
          <p:cNvSpPr>
            <a:spLocks noGrp="1"/>
          </p:cNvSpPr>
          <p:nvPr>
            <p:ph type="ctrTitle"/>
          </p:nvPr>
        </p:nvSpPr>
        <p:spPr>
          <a:xfrm>
            <a:off x="304800" y="1981200"/>
            <a:ext cx="2438400" cy="457200"/>
          </a:xfrm>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all"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j-cs"/>
              </a:rPr>
              <a:t>主讲人：冯克俊</a:t>
            </a:r>
            <a:endParaRPr kumimoji="0" lang="zh-CN" altLang="en-US" sz="2400" b="0" i="0" u="none" strike="noStrike" kern="1200" cap="all"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6" name="标题 1"/>
          <p:cNvSpPr txBox="1"/>
          <p:nvPr/>
        </p:nvSpPr>
        <p:spPr bwMode="auto">
          <a:xfrm>
            <a:off x="304800" y="26670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4400" kern="1200" cap="all" baseline="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all"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rPr>
              <a:t>职务：公司法定代表人</a:t>
            </a:r>
          </a:p>
        </p:txBody>
      </p:sp>
      <p:sp>
        <p:nvSpPr>
          <p:cNvPr id="7" name="标题 1"/>
          <p:cNvSpPr txBox="1"/>
          <p:nvPr/>
        </p:nvSpPr>
        <p:spPr bwMode="auto">
          <a:xfrm>
            <a:off x="304800" y="3306763"/>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4400" kern="1200" cap="all" baseline="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all"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rPr>
              <a:t>手机：</a:t>
            </a:r>
            <a:r>
              <a:rPr kumimoji="0" lang="en-US" altLang="zh-CN" sz="2400" b="0" i="0" u="none" strike="noStrike" kern="1200" cap="all"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rPr>
              <a:t>13003127935</a:t>
            </a:r>
            <a:endParaRPr kumimoji="0" lang="zh-CN" altLang="en-US" sz="2400" b="0" i="0" u="none" strike="noStrike" kern="1200" cap="all"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8" name="标题 1"/>
          <p:cNvSpPr txBox="1"/>
          <p:nvPr/>
        </p:nvSpPr>
        <p:spPr bwMode="auto">
          <a:xfrm>
            <a:off x="304800" y="38862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4400" kern="1200" cap="all" baseline="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all"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rPr>
              <a:t>电话：</a:t>
            </a:r>
            <a:r>
              <a:rPr kumimoji="0" lang="en-US" altLang="zh-CN" sz="2400" b="0" i="0" u="none" strike="noStrike" kern="1200" cap="all"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rPr>
              <a:t>021-5874 0795</a:t>
            </a:r>
            <a:endParaRPr kumimoji="0" lang="zh-CN" altLang="en-US" sz="2400" b="0" i="0" u="none" strike="noStrike" kern="1200" cap="all"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9" name="标题 1"/>
          <p:cNvSpPr txBox="1"/>
          <p:nvPr/>
        </p:nvSpPr>
        <p:spPr bwMode="auto">
          <a:xfrm>
            <a:off x="320675" y="4419600"/>
            <a:ext cx="3870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4400" kern="1200" cap="all" baseline="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all"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rPr>
              <a:t>邮箱</a:t>
            </a:r>
            <a:r>
              <a:rPr kumimoji="0" lang="zh-CN" altLang="en-US" sz="2400" b="0" i="0" u="none" strike="noStrike" kern="1200" cap="all"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j-cs"/>
              </a:rPr>
              <a:t>：</a:t>
            </a:r>
            <a:r>
              <a:rPr kumimoji="0" lang="en-US"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j-cs"/>
              </a:rPr>
              <a:t>fkj111@sina.com</a:t>
            </a:r>
            <a:endPar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pic>
        <p:nvPicPr>
          <p:cNvPr id="10249" name="Picture 5"/>
          <p:cNvPicPr>
            <a:picLocks noChangeAspect="1"/>
          </p:cNvPicPr>
          <p:nvPr/>
        </p:nvPicPr>
        <p:blipFill>
          <a:blip r:embed="rId3"/>
          <a:stretch>
            <a:fillRect/>
          </a:stretch>
        </p:blipFill>
        <p:spPr>
          <a:xfrm>
            <a:off x="4429125" y="2101850"/>
            <a:ext cx="4116388" cy="3325813"/>
          </a:xfrm>
          <a:prstGeom prst="rect">
            <a:avLst/>
          </a:prstGeom>
          <a:noFill/>
          <a:ln w="9525">
            <a:noFill/>
          </a:ln>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矩形 2"/>
          <p:cNvSpPr/>
          <p:nvPr/>
        </p:nvSpPr>
        <p:spPr>
          <a:xfrm>
            <a:off x="0" y="1230630"/>
            <a:ext cx="9144000" cy="2861310"/>
          </a:xfrm>
          <a:prstGeom prst="rect">
            <a:avLst/>
          </a:prstGeom>
          <a:noFill/>
          <a:ln w="9525">
            <a:noFill/>
          </a:ln>
        </p:spPr>
        <p:txBody>
          <a:bodyPr wrap="square">
            <a:spAutoFit/>
          </a:bodyPr>
          <a:lstStyle/>
          <a:p>
            <a:pPr indent="457200" algn="just">
              <a:lnSpc>
                <a:spcPct val="150000"/>
              </a:lnSpc>
            </a:pPr>
            <a:r>
              <a:rPr lang="zh-CN" altLang="en-US" sz="2400" dirty="0">
                <a:solidFill>
                  <a:srgbClr val="000000"/>
                </a:solidFill>
                <a:latin typeface="黑体" panose="02010609060101010101" pitchFamily="49" charset="-122"/>
                <a:ea typeface="黑体" panose="02010609060101010101" pitchFamily="49" charset="-122"/>
              </a:rPr>
              <a:t>真空管井降水是针对现有管井降水效率低而设计的一种真空降水工艺。其特点是在</a:t>
            </a:r>
            <a:r>
              <a:rPr lang="zh-CN" altLang="en-US" sz="2400" dirty="0">
                <a:latin typeface="黑体" panose="02010609060101010101" pitchFamily="49" charset="-122"/>
                <a:ea typeface="黑体" panose="02010609060101010101" pitchFamily="49" charset="-122"/>
                <a:sym typeface="+mn-ea"/>
              </a:rPr>
              <a:t>管井降水</a:t>
            </a:r>
            <a:r>
              <a:rPr lang="zh-CN" altLang="en-US" sz="2400" dirty="0">
                <a:solidFill>
                  <a:srgbClr val="000000"/>
                </a:solidFill>
                <a:latin typeface="黑体" panose="02010609060101010101" pitchFamily="49" charset="-122"/>
                <a:ea typeface="黑体" panose="02010609060101010101" pitchFamily="49" charset="-122"/>
              </a:rPr>
              <a:t>基础上增设密封盖、真空管和真空泵。</a:t>
            </a:r>
            <a:r>
              <a:rPr lang="zh-CN" altLang="en-US" sz="2400" dirty="0">
                <a:latin typeface="黑体" panose="02010609060101010101" pitchFamily="49" charset="-122"/>
                <a:ea typeface="黑体" panose="02010609060101010101" pitchFamily="49" charset="-122"/>
                <a:sym typeface="+mn-ea"/>
              </a:rPr>
              <a:t>采用水泵抽水，真空泵抽真空，水泵抽水时须断开真空恢复常压，工作效率不高且工艺复杂，如直接利用真空泵抽水、抽真空，将深度超过</a:t>
            </a:r>
            <a:r>
              <a:rPr lang="en-US" altLang="zh-CN" sz="2400" dirty="0">
                <a:latin typeface="黑体" panose="02010609060101010101" pitchFamily="49" charset="-122"/>
                <a:ea typeface="黑体" panose="02010609060101010101" pitchFamily="49" charset="-122"/>
                <a:sym typeface="+mn-ea"/>
              </a:rPr>
              <a:t>10</a:t>
            </a:r>
            <a:r>
              <a:rPr lang="zh-CN" altLang="en-US" sz="2400" dirty="0">
                <a:latin typeface="黑体" panose="02010609060101010101" pitchFamily="49" charset="-122"/>
                <a:ea typeface="黑体" panose="02010609060101010101" pitchFamily="49" charset="-122"/>
                <a:sym typeface="+mn-ea"/>
              </a:rPr>
              <a:t>米以下的水体抽上来又无法实现。</a:t>
            </a:r>
            <a:endParaRPr lang="zh-CN" altLang="en-US" sz="2400"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49153"/>
          <p:cNvSpPr>
            <a:spLocks noGrp="1"/>
          </p:cNvSpPr>
          <p:nvPr>
            <p:ph type="title"/>
          </p:nvPr>
        </p:nvSpPr>
        <p:spPr>
          <a:xfrm>
            <a:off x="228600" y="274638"/>
            <a:ext cx="8458200" cy="1325562"/>
          </a:xfrm>
        </p:spPr>
        <p:txBody>
          <a:bodyPr vert="horz" wrap="square" lIns="91440" tIns="45720" rIns="91440" bIns="45720" anchor="ctr"/>
          <a:lstStyle/>
          <a:p>
            <a:pPr eaLnBrk="1" hangingPunct="1"/>
            <a:r>
              <a:rPr lang="en-US" altLang="zh-CN" sz="2400" b="1" dirty="0">
                <a:solidFill>
                  <a:srgbClr val="FF0000"/>
                </a:solidFill>
                <a:latin typeface="黑体" panose="02010609060101010101" pitchFamily="49" charset="-122"/>
                <a:ea typeface="黑体" panose="02010609060101010101" pitchFamily="49" charset="-122"/>
              </a:rPr>
              <a:t>2 </a:t>
            </a:r>
            <a:r>
              <a:rPr lang="zh-CN" altLang="en-US" sz="2400" b="1" dirty="0">
                <a:solidFill>
                  <a:srgbClr val="FF0000"/>
                </a:solidFill>
                <a:latin typeface="黑体" panose="02010609060101010101" pitchFamily="49" charset="-122"/>
                <a:ea typeface="黑体" panose="02010609060101010101" pitchFamily="49" charset="-122"/>
              </a:rPr>
              <a:t>负压空气射流深井降水工艺</a:t>
            </a:r>
          </a:p>
        </p:txBody>
      </p:sp>
      <p:sp>
        <p:nvSpPr>
          <p:cNvPr id="21507" name="矩形 2"/>
          <p:cNvSpPr/>
          <p:nvPr/>
        </p:nvSpPr>
        <p:spPr>
          <a:xfrm>
            <a:off x="-17462" y="1752600"/>
            <a:ext cx="9161462" cy="1198880"/>
          </a:xfrm>
          <a:prstGeom prst="rect">
            <a:avLst/>
          </a:prstGeom>
          <a:noFill/>
          <a:ln w="9525">
            <a:noFill/>
          </a:ln>
        </p:spPr>
        <p:txBody>
          <a:bodyPr>
            <a:spAutoFit/>
          </a:bodyPr>
          <a:lstStyle/>
          <a:p>
            <a:pPr indent="457200" algn="just">
              <a:lnSpc>
                <a:spcPct val="150000"/>
              </a:lnSpc>
            </a:pPr>
            <a:r>
              <a:rPr lang="zh-CN" altLang="en-US" sz="2400" dirty="0">
                <a:latin typeface="黑体" panose="02010609060101010101" pitchFamily="49" charset="-122"/>
                <a:ea typeface="黑体" panose="02010609060101010101" pitchFamily="49" charset="-122"/>
              </a:rPr>
              <a:t>为解决现有基坑降水难题，简化以上降水工艺，而设计研发了一种新型基坑降水工艺</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基坑负压空气射流深井降水工艺。</a:t>
            </a:r>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11" y="28688"/>
            <a:ext cx="7429982" cy="624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1" name="TextBox 1"/>
          <p:cNvSpPr txBox="1"/>
          <p:nvPr/>
        </p:nvSpPr>
        <p:spPr>
          <a:xfrm>
            <a:off x="2209800" y="6316663"/>
            <a:ext cx="4953000" cy="369887"/>
          </a:xfrm>
          <a:prstGeom prst="rect">
            <a:avLst/>
          </a:prstGeom>
          <a:noFill/>
          <a:ln w="9525">
            <a:noFill/>
          </a:ln>
        </p:spPr>
        <p:txBody>
          <a:bodyPr wrap="none">
            <a:spAutoFit/>
          </a:bodyPr>
          <a:lstStyle/>
          <a:p>
            <a:pPr eaLnBrk="0" hangingPunct="0"/>
            <a:r>
              <a:rPr lang="zh-CN" altLang="en-US" b="1" dirty="0">
                <a:latin typeface="黑体" panose="02010609060101010101" pitchFamily="49" charset="-122"/>
                <a:ea typeface="黑体" panose="02010609060101010101" pitchFamily="49" charset="-122"/>
              </a:rPr>
              <a:t>图</a:t>
            </a:r>
            <a:r>
              <a:rPr lang="en-US" altLang="zh-CN" b="1" dirty="0">
                <a:latin typeface="黑体" panose="02010609060101010101" pitchFamily="49" charset="-122"/>
                <a:ea typeface="黑体" panose="02010609060101010101" pitchFamily="49" charset="-122"/>
              </a:rPr>
              <a:t>2-1  </a:t>
            </a:r>
            <a:r>
              <a:rPr lang="zh-CN" altLang="en-US" b="1" dirty="0">
                <a:latin typeface="黑体" panose="02010609060101010101" pitchFamily="49" charset="-122"/>
                <a:ea typeface="黑体" panose="02010609060101010101" pitchFamily="49" charset="-122"/>
              </a:rPr>
              <a:t>基坑负压空气射流深井降水工艺示意图</a:t>
            </a:r>
          </a:p>
        </p:txBody>
      </p:sp>
      <p:pic>
        <p:nvPicPr>
          <p:cNvPr id="22532" name="文本占位符 38914"/>
          <p:cNvPicPr>
            <a:picLocks noChangeAspect="1"/>
          </p:cNvPicPr>
          <p:nvPr/>
        </p:nvPicPr>
        <p:blipFill>
          <a:blip r:embed="rId3"/>
          <a:srcRect l="11290" t="7184" r="11421" b="7242"/>
          <a:stretch>
            <a:fillRect/>
          </a:stretch>
        </p:blipFill>
        <p:spPr>
          <a:xfrm>
            <a:off x="6350" y="1420813"/>
            <a:ext cx="3984625" cy="2838450"/>
          </a:xfrm>
          <a:prstGeom prst="rect">
            <a:avLst/>
          </a:prstGeom>
          <a:noFill/>
          <a:ln w="9525">
            <a:noFill/>
          </a:ln>
        </p:spPr>
      </p:pic>
      <p:pic>
        <p:nvPicPr>
          <p:cNvPr id="22533" name="图片 45059"/>
          <p:cNvPicPr>
            <a:picLocks noChangeAspect="1"/>
          </p:cNvPicPr>
          <p:nvPr/>
        </p:nvPicPr>
        <p:blipFill>
          <a:blip r:embed="rId4"/>
          <a:srcRect l="53767" t="14664" r="11429" b="11832"/>
          <a:stretch>
            <a:fillRect/>
          </a:stretch>
        </p:blipFill>
        <p:spPr>
          <a:xfrm>
            <a:off x="6143625" y="1503363"/>
            <a:ext cx="2971800" cy="3843337"/>
          </a:xfrm>
          <a:prstGeom prst="rect">
            <a:avLst/>
          </a:prstGeom>
          <a:noFill/>
          <a:ln w="9525">
            <a:noFill/>
          </a:ln>
        </p:spPr>
      </p:pic>
      <p:cxnSp>
        <p:nvCxnSpPr>
          <p:cNvPr id="3" name="直接箭头连接符 2"/>
          <p:cNvCxnSpPr/>
          <p:nvPr/>
        </p:nvCxnSpPr>
        <p:spPr>
          <a:xfrm flipH="1" flipV="1">
            <a:off x="838200" y="1828800"/>
            <a:ext cx="396875" cy="5445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535" name="TextBox 5"/>
          <p:cNvSpPr txBox="1"/>
          <p:nvPr/>
        </p:nvSpPr>
        <p:spPr>
          <a:xfrm>
            <a:off x="533400" y="2373313"/>
            <a:ext cx="1108075" cy="369887"/>
          </a:xfrm>
          <a:prstGeom prst="rect">
            <a:avLst/>
          </a:prstGeom>
          <a:noFill/>
          <a:ln w="9525">
            <a:noFill/>
          </a:ln>
        </p:spPr>
        <p:txBody>
          <a:bodyPr wrap="none">
            <a:spAutoFit/>
          </a:bodyPr>
          <a:lstStyle/>
          <a:p>
            <a:pPr eaLnBrk="0" hangingPunct="0"/>
            <a:r>
              <a:rPr lang="zh-CN" altLang="en-US" b="1" dirty="0">
                <a:solidFill>
                  <a:srgbClr val="FF0000"/>
                </a:solidFill>
                <a:latin typeface="Tw Cen MT" panose="020B0602020104020603" pitchFamily="34" charset="0"/>
              </a:rPr>
              <a:t>真空水泵</a:t>
            </a:r>
          </a:p>
        </p:txBody>
      </p:sp>
      <p:cxnSp>
        <p:nvCxnSpPr>
          <p:cNvPr id="11" name="直接箭头连接符 10"/>
          <p:cNvCxnSpPr/>
          <p:nvPr/>
        </p:nvCxnSpPr>
        <p:spPr>
          <a:xfrm flipH="1">
            <a:off x="7421563" y="2743200"/>
            <a:ext cx="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537" name="TextBox 13"/>
          <p:cNvSpPr txBox="1"/>
          <p:nvPr/>
        </p:nvSpPr>
        <p:spPr>
          <a:xfrm>
            <a:off x="6492875" y="2373313"/>
            <a:ext cx="1339850" cy="369887"/>
          </a:xfrm>
          <a:prstGeom prst="rect">
            <a:avLst/>
          </a:prstGeom>
          <a:noFill/>
          <a:ln w="9525">
            <a:noFill/>
          </a:ln>
        </p:spPr>
        <p:txBody>
          <a:bodyPr wrap="none">
            <a:spAutoFit/>
          </a:bodyPr>
          <a:lstStyle/>
          <a:p>
            <a:pPr eaLnBrk="0" hangingPunct="0"/>
            <a:r>
              <a:rPr lang="zh-CN" altLang="en-US" b="1" dirty="0">
                <a:solidFill>
                  <a:srgbClr val="FF0000"/>
                </a:solidFill>
                <a:latin typeface="Tw Cen MT" panose="020B0602020104020603" pitchFamily="34" charset="0"/>
              </a:rPr>
              <a:t>真空管分管</a:t>
            </a:r>
          </a:p>
        </p:txBody>
      </p:sp>
      <p:cxnSp>
        <p:nvCxnSpPr>
          <p:cNvPr id="17" name="直接箭头连接符 16"/>
          <p:cNvCxnSpPr/>
          <p:nvPr/>
        </p:nvCxnSpPr>
        <p:spPr>
          <a:xfrm flipH="1">
            <a:off x="7969250" y="3294063"/>
            <a:ext cx="439738" cy="3635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539" name="TextBox 18"/>
          <p:cNvSpPr txBox="1"/>
          <p:nvPr/>
        </p:nvSpPr>
        <p:spPr>
          <a:xfrm>
            <a:off x="7969250" y="2925763"/>
            <a:ext cx="877888" cy="368300"/>
          </a:xfrm>
          <a:prstGeom prst="rect">
            <a:avLst/>
          </a:prstGeom>
          <a:noFill/>
          <a:ln w="9525">
            <a:noFill/>
          </a:ln>
        </p:spPr>
        <p:txBody>
          <a:bodyPr wrap="none">
            <a:spAutoFit/>
          </a:bodyPr>
          <a:lstStyle/>
          <a:p>
            <a:pPr eaLnBrk="0" hangingPunct="0"/>
            <a:r>
              <a:rPr lang="zh-CN" altLang="en-US" b="1" dirty="0">
                <a:solidFill>
                  <a:srgbClr val="FF0000"/>
                </a:solidFill>
                <a:latin typeface="Tw Cen MT" panose="020B0602020104020603" pitchFamily="34" charset="0"/>
              </a:rPr>
              <a:t>进气孔</a:t>
            </a:r>
          </a:p>
        </p:txBody>
      </p:sp>
      <p:cxnSp>
        <p:nvCxnSpPr>
          <p:cNvPr id="21" name="直接箭头连接符 20"/>
          <p:cNvCxnSpPr>
            <a:stCxn id="22541" idx="3"/>
          </p:cNvCxnSpPr>
          <p:nvPr/>
        </p:nvCxnSpPr>
        <p:spPr>
          <a:xfrm>
            <a:off x="7008813" y="4075113"/>
            <a:ext cx="763588" cy="1841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541" name="TextBox 23"/>
          <p:cNvSpPr txBox="1"/>
          <p:nvPr/>
        </p:nvSpPr>
        <p:spPr>
          <a:xfrm>
            <a:off x="6361113" y="3889375"/>
            <a:ext cx="647700" cy="369888"/>
          </a:xfrm>
          <a:prstGeom prst="rect">
            <a:avLst/>
          </a:prstGeom>
          <a:noFill/>
          <a:ln w="9525">
            <a:noFill/>
          </a:ln>
        </p:spPr>
        <p:txBody>
          <a:bodyPr wrap="none">
            <a:spAutoFit/>
          </a:bodyPr>
          <a:lstStyle/>
          <a:p>
            <a:pPr eaLnBrk="0" hangingPunct="0"/>
            <a:r>
              <a:rPr lang="zh-CN" altLang="en-US" b="1" dirty="0">
                <a:solidFill>
                  <a:srgbClr val="FF0000"/>
                </a:solidFill>
                <a:latin typeface="Tw Cen MT" panose="020B0602020104020603" pitchFamily="34" charset="0"/>
              </a:rPr>
              <a:t>井管</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1"/>
          <p:cNvSpPr/>
          <p:nvPr/>
        </p:nvSpPr>
        <p:spPr>
          <a:xfrm>
            <a:off x="0" y="1341228"/>
            <a:ext cx="9220078" cy="6186309"/>
          </a:xfrm>
          <a:prstGeom prst="rect">
            <a:avLst/>
          </a:prstGeom>
          <a:noFill/>
          <a:ln w="9525">
            <a:noFill/>
          </a:ln>
        </p:spPr>
        <p:txBody>
          <a:bodyPr wrap="square">
            <a:spAutoFit/>
          </a:bodyPr>
          <a:lstStyle/>
          <a:p>
            <a:pPr indent="457200" algn="just">
              <a:lnSpc>
                <a:spcPct val="150000"/>
              </a:lnSpc>
            </a:pPr>
            <a:r>
              <a:rPr lang="zh-CN" altLang="en-US" sz="2400" dirty="0">
                <a:latin typeface="黑体" panose="02010609060101010101" pitchFamily="49" charset="-122"/>
                <a:ea typeface="黑体" panose="02010609060101010101" pitchFamily="49" charset="-122"/>
              </a:rPr>
              <a:t>在降水施工运行中，直接采用真空泵抽水、抽真空，省去井内潜水泵、管线及辅助设施，利用真空泵自身即可完成抽水、抽真空和排水功能，真空度控制在</a:t>
            </a:r>
            <a:r>
              <a:rPr lang="en-US" altLang="zh-CN" sz="2400" dirty="0">
                <a:latin typeface="黑体" panose="02010609060101010101" pitchFamily="49" charset="-122"/>
                <a:ea typeface="黑体" panose="02010609060101010101" pitchFamily="49" charset="-122"/>
              </a:rPr>
              <a:t>-0.06Mpa</a:t>
            </a:r>
            <a:r>
              <a:rPr lang="zh-CN" altLang="en-US" sz="2400" dirty="0">
                <a:latin typeface="黑体" panose="02010609060101010101" pitchFamily="49" charset="-122"/>
                <a:ea typeface="黑体" panose="02010609060101010101" pitchFamily="49" charset="-122"/>
              </a:rPr>
              <a:t>左右，抽水的有效深度可超过</a:t>
            </a:r>
            <a:r>
              <a:rPr lang="en-US" altLang="zh-CN" sz="2400" dirty="0">
                <a:latin typeface="黑体" panose="02010609060101010101" pitchFamily="49" charset="-122"/>
                <a:ea typeface="黑体" panose="02010609060101010101" pitchFamily="49" charset="-122"/>
              </a:rPr>
              <a:t>10</a:t>
            </a:r>
            <a:r>
              <a:rPr lang="zh-CN" altLang="en-US" sz="2400" dirty="0">
                <a:latin typeface="黑体" panose="02010609060101010101" pitchFamily="49" charset="-122"/>
                <a:ea typeface="黑体" panose="02010609060101010101" pitchFamily="49" charset="-122"/>
              </a:rPr>
              <a:t>米，实现了全自动真空深井降水，达到缩短降水工期、提高降水质量、节省降水成本和改善工地整体环境的目的。 </a:t>
            </a:r>
            <a:endParaRPr lang="en-US" altLang="zh-CN" sz="2400" dirty="0" smtClean="0">
              <a:latin typeface="黑体" panose="02010609060101010101" pitchFamily="49" charset="-122"/>
              <a:ea typeface="黑体" panose="02010609060101010101" pitchFamily="49" charset="-122"/>
            </a:endParaRPr>
          </a:p>
          <a:p>
            <a:pPr indent="457200" algn="just">
              <a:lnSpc>
                <a:spcPct val="150000"/>
              </a:lnSpc>
            </a:pPr>
            <a:r>
              <a:rPr lang="zh-CN" altLang="en-US" sz="2400" dirty="0">
                <a:latin typeface="黑体" panose="02010609060101010101" pitchFamily="49" charset="-122"/>
                <a:ea typeface="黑体" panose="02010609060101010101" pitchFamily="49" charset="-122"/>
                <a:sym typeface="+mn-ea"/>
              </a:rPr>
              <a:t>这种工艺我们专业上把它称为基坑负压空气射流深井降水工艺（</a:t>
            </a:r>
            <a:r>
              <a:rPr lang="en-US" altLang="zh-CN" sz="2400" dirty="0">
                <a:latin typeface="黑体" panose="02010609060101010101" pitchFamily="49" charset="-122"/>
                <a:ea typeface="黑体" panose="02010609060101010101" pitchFamily="49" charset="-122"/>
                <a:sym typeface="+mn-ea"/>
              </a:rPr>
              <a:t>NAJ</a:t>
            </a:r>
            <a:r>
              <a:rPr lang="zh-CN" altLang="en-US" sz="2400" dirty="0">
                <a:latin typeface="黑体" panose="02010609060101010101" pitchFamily="49" charset="-122"/>
                <a:ea typeface="黑体" panose="02010609060101010101" pitchFamily="49" charset="-122"/>
                <a:sym typeface="+mn-ea"/>
              </a:rPr>
              <a:t>），已获得国家多项发明专利，专利号：</a:t>
            </a:r>
            <a:r>
              <a:rPr lang="en-US" altLang="zh-CN" sz="2400" dirty="0">
                <a:latin typeface="黑体" panose="02010609060101010101" pitchFamily="49" charset="-122"/>
                <a:ea typeface="黑体" panose="02010609060101010101" pitchFamily="49" charset="-122"/>
                <a:sym typeface="+mn-ea"/>
              </a:rPr>
              <a:t>ZL200610024254.2;</a:t>
            </a:r>
            <a:r>
              <a:rPr lang="zh-CN" altLang="en-US" sz="2400" dirty="0">
                <a:latin typeface="黑体" panose="02010609060101010101" pitchFamily="49" charset="-122"/>
                <a:ea typeface="黑体" panose="02010609060101010101" pitchFamily="49" charset="-122"/>
                <a:sym typeface="+mn-ea"/>
              </a:rPr>
              <a:t>专利号：</a:t>
            </a:r>
            <a:r>
              <a:rPr lang="en-US" altLang="zh-CN" sz="2400" dirty="0">
                <a:latin typeface="黑体" panose="02010609060101010101" pitchFamily="49" charset="-122"/>
                <a:ea typeface="黑体" panose="02010609060101010101" pitchFamily="49" charset="-122"/>
                <a:sym typeface="+mn-ea"/>
              </a:rPr>
              <a:t>ZL201410515037.8</a:t>
            </a:r>
            <a:r>
              <a:rPr lang="zh-CN" altLang="en-US" sz="2400" dirty="0">
                <a:latin typeface="黑体" panose="02010609060101010101" pitchFamily="49" charset="-122"/>
                <a:ea typeface="黑体" panose="02010609060101010101" pitchFamily="49" charset="-122"/>
                <a:sym typeface="+mn-ea"/>
              </a:rPr>
              <a:t>；专利号：</a:t>
            </a:r>
            <a:r>
              <a:rPr lang="en-US" altLang="zh-CN" sz="2400" dirty="0">
                <a:latin typeface="黑体" panose="02010609060101010101" pitchFamily="49" charset="-122"/>
                <a:ea typeface="黑体" panose="02010609060101010101" pitchFamily="49" charset="-122"/>
                <a:sym typeface="+mn-ea"/>
              </a:rPr>
              <a:t>ZL201510532006.8</a:t>
            </a:r>
            <a:r>
              <a:rPr lang="zh-CN" altLang="en-US" sz="2400" dirty="0">
                <a:latin typeface="黑体" panose="02010609060101010101" pitchFamily="49" charset="-122"/>
                <a:ea typeface="黑体" panose="02010609060101010101" pitchFamily="49" charset="-122"/>
                <a:sym typeface="+mn-ea"/>
              </a:rPr>
              <a:t>；专利号：</a:t>
            </a:r>
            <a:r>
              <a:rPr lang="en-US" altLang="zh-CN" sz="2400" dirty="0">
                <a:latin typeface="黑体" panose="02010609060101010101" pitchFamily="49" charset="-122"/>
                <a:ea typeface="黑体" panose="02010609060101010101" pitchFamily="49" charset="-122"/>
                <a:sym typeface="+mn-ea"/>
              </a:rPr>
              <a:t>ZL 2017 1 0271327.6,</a:t>
            </a:r>
            <a:r>
              <a:rPr lang="zh-CN" altLang="en-US" sz="2400" dirty="0">
                <a:latin typeface="黑体" panose="02010609060101010101" pitchFamily="49" charset="-122"/>
                <a:ea typeface="黑体" panose="02010609060101010101" pitchFamily="49" charset="-122"/>
                <a:sym typeface="+mn-ea"/>
              </a:rPr>
              <a:t>在</a:t>
            </a:r>
            <a:r>
              <a:rPr lang="en-US" altLang="zh-CN" sz="2400" dirty="0">
                <a:latin typeface="黑体" panose="02010609060101010101" pitchFamily="49" charset="-122"/>
                <a:ea typeface="黑体" panose="02010609060101010101" pitchFamily="49" charset="-122"/>
                <a:sym typeface="+mn-ea"/>
              </a:rPr>
              <a:t>2013</a:t>
            </a:r>
            <a:r>
              <a:rPr lang="zh-CN" altLang="en-US" sz="2400" dirty="0">
                <a:latin typeface="黑体" panose="02010609060101010101" pitchFamily="49" charset="-122"/>
                <a:ea typeface="黑体" panose="02010609060101010101" pitchFamily="49" charset="-122"/>
                <a:sym typeface="+mn-ea"/>
              </a:rPr>
              <a:t>年</a:t>
            </a:r>
            <a:r>
              <a:rPr lang="en-US" altLang="zh-CN" sz="2400" dirty="0">
                <a:latin typeface="黑体" panose="02010609060101010101" pitchFamily="49" charset="-122"/>
                <a:ea typeface="黑体" panose="02010609060101010101" pitchFamily="49" charset="-122"/>
                <a:sym typeface="+mn-ea"/>
              </a:rPr>
              <a:t>8</a:t>
            </a:r>
            <a:r>
              <a:rPr lang="zh-CN" altLang="en-US" sz="2400" dirty="0">
                <a:latin typeface="黑体" panose="02010609060101010101" pitchFamily="49" charset="-122"/>
                <a:ea typeface="黑体" panose="02010609060101010101" pitchFamily="49" charset="-122"/>
                <a:sym typeface="+mn-ea"/>
              </a:rPr>
              <a:t>月通过上海市城乡建设和交通委员会科学技术鉴定。</a:t>
            </a:r>
            <a:endParaRPr lang="zh-CN" altLang="en-US" sz="2400" dirty="0">
              <a:latin typeface="黑体" panose="02010609060101010101" pitchFamily="49" charset="-122"/>
              <a:ea typeface="黑体" panose="02010609060101010101" pitchFamily="49" charset="-122"/>
            </a:endParaRPr>
          </a:p>
          <a:p>
            <a:pPr indent="457200" algn="just">
              <a:lnSpc>
                <a:spcPct val="150000"/>
              </a:lnSpc>
            </a:pPr>
            <a:endParaRPr lang="zh-CN" altLang="en-US" sz="2400" dirty="0">
              <a:latin typeface="黑体" panose="02010609060101010101" pitchFamily="49" charset="-122"/>
              <a:ea typeface="黑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2"/>
          <p:cNvPicPr>
            <a:picLocks noChangeAspect="1"/>
          </p:cNvPicPr>
          <p:nvPr/>
        </p:nvPicPr>
        <p:blipFill>
          <a:blip r:embed="rId2"/>
          <a:stretch>
            <a:fillRect/>
          </a:stretch>
        </p:blipFill>
        <p:spPr>
          <a:xfrm>
            <a:off x="28575" y="152400"/>
            <a:ext cx="4452938" cy="5529263"/>
          </a:xfrm>
          <a:prstGeom prst="rect">
            <a:avLst/>
          </a:prstGeom>
          <a:noFill/>
          <a:ln w="9525">
            <a:noFill/>
          </a:ln>
        </p:spPr>
      </p:pic>
      <p:sp>
        <p:nvSpPr>
          <p:cNvPr id="31747" name="文本框 3"/>
          <p:cNvSpPr txBox="1"/>
          <p:nvPr/>
        </p:nvSpPr>
        <p:spPr>
          <a:xfrm>
            <a:off x="276225" y="5791200"/>
            <a:ext cx="3830638" cy="646113"/>
          </a:xfrm>
          <a:prstGeom prst="rect">
            <a:avLst/>
          </a:prstGeom>
          <a:noFill/>
          <a:ln w="9525">
            <a:noFill/>
          </a:ln>
        </p:spPr>
        <p:txBody>
          <a:bodyPr wrap="none">
            <a:spAutoFit/>
          </a:bodyPr>
          <a:lstStyle/>
          <a:p>
            <a:r>
              <a:rPr lang="zh-CN" altLang="en-US" b="1" dirty="0">
                <a:solidFill>
                  <a:srgbClr val="FF0000"/>
                </a:solidFill>
                <a:latin typeface="Tw Cen MT" panose="020B0602020104020603" pitchFamily="34" charset="0"/>
              </a:rPr>
              <a:t> 发明名称：真空基坑深井降水设备</a:t>
            </a:r>
            <a:endParaRPr lang="en-US" altLang="zh-CN" b="1" dirty="0">
              <a:solidFill>
                <a:srgbClr val="FF0000"/>
              </a:solidFill>
              <a:latin typeface="Tw Cen MT" panose="020B0602020104020603" pitchFamily="34" charset="0"/>
            </a:endParaRPr>
          </a:p>
          <a:p>
            <a:r>
              <a:rPr lang="zh-CN" altLang="en-US" b="1" dirty="0">
                <a:solidFill>
                  <a:srgbClr val="FF0000"/>
                </a:solidFill>
                <a:latin typeface="Tw Cen MT" panose="020B0602020104020603" pitchFamily="34" charset="0"/>
              </a:rPr>
              <a:t>     专利号：</a:t>
            </a:r>
            <a:r>
              <a:rPr lang="en-US" altLang="zh-CN" b="1" dirty="0">
                <a:solidFill>
                  <a:srgbClr val="FF0000"/>
                </a:solidFill>
                <a:latin typeface="Tw Cen MT" panose="020B0602020104020603" pitchFamily="34" charset="0"/>
              </a:rPr>
              <a:t>ZL 2006 1 0024254 . 2</a:t>
            </a:r>
            <a:endParaRPr lang="zh-CN" altLang="en-US" b="1" dirty="0">
              <a:solidFill>
                <a:srgbClr val="FF0000"/>
              </a:solidFill>
              <a:latin typeface="Tw Cen MT" panose="020B0602020104020603" pitchFamily="34" charset="0"/>
            </a:endParaRPr>
          </a:p>
        </p:txBody>
      </p:sp>
      <p:pic>
        <p:nvPicPr>
          <p:cNvPr id="31748" name="图片 1"/>
          <p:cNvPicPr>
            <a:picLocks noChangeAspect="1"/>
          </p:cNvPicPr>
          <p:nvPr/>
        </p:nvPicPr>
        <p:blipFill>
          <a:blip r:embed="rId3"/>
          <a:stretch>
            <a:fillRect/>
          </a:stretch>
        </p:blipFill>
        <p:spPr>
          <a:xfrm>
            <a:off x="4675188" y="177800"/>
            <a:ext cx="4343400" cy="5343525"/>
          </a:xfrm>
          <a:prstGeom prst="rect">
            <a:avLst/>
          </a:prstGeom>
          <a:noFill/>
          <a:ln w="9525">
            <a:noFill/>
          </a:ln>
        </p:spPr>
      </p:pic>
      <p:sp>
        <p:nvSpPr>
          <p:cNvPr id="31749" name="文本框 3"/>
          <p:cNvSpPr txBox="1"/>
          <p:nvPr/>
        </p:nvSpPr>
        <p:spPr>
          <a:xfrm>
            <a:off x="4532313" y="5791200"/>
            <a:ext cx="4630737" cy="646113"/>
          </a:xfrm>
          <a:prstGeom prst="rect">
            <a:avLst/>
          </a:prstGeom>
          <a:noFill/>
          <a:ln w="9525">
            <a:noFill/>
          </a:ln>
        </p:spPr>
        <p:txBody>
          <a:bodyPr wrap="none">
            <a:spAutoFit/>
          </a:bodyPr>
          <a:lstStyle/>
          <a:p>
            <a:r>
              <a:rPr lang="zh-CN" altLang="en-US" b="1" dirty="0">
                <a:solidFill>
                  <a:srgbClr val="FF0000"/>
                </a:solidFill>
                <a:latin typeface="Tw Cen MT" panose="020B0602020104020603" pitchFamily="34" charset="0"/>
              </a:rPr>
              <a:t> 发明名称：基坑负压空气射流深井降水装置</a:t>
            </a:r>
            <a:endParaRPr lang="en-US" altLang="zh-CN" b="1" dirty="0">
              <a:solidFill>
                <a:srgbClr val="FF0000"/>
              </a:solidFill>
              <a:latin typeface="Tw Cen MT" panose="020B0602020104020603" pitchFamily="34" charset="0"/>
            </a:endParaRPr>
          </a:p>
          <a:p>
            <a:r>
              <a:rPr lang="zh-CN" altLang="en-US" b="1" dirty="0">
                <a:solidFill>
                  <a:srgbClr val="FF0000"/>
                </a:solidFill>
                <a:latin typeface="Tw Cen MT" panose="020B0602020104020603" pitchFamily="34" charset="0"/>
              </a:rPr>
              <a:t>     专利号：</a:t>
            </a:r>
            <a:r>
              <a:rPr lang="en-US" altLang="zh-CN" b="1" dirty="0">
                <a:solidFill>
                  <a:srgbClr val="FF0000"/>
                </a:solidFill>
                <a:latin typeface="Tw Cen MT" panose="020B0602020104020603" pitchFamily="34" charset="0"/>
              </a:rPr>
              <a:t>ZL 2014 1 0515037 . 8</a:t>
            </a:r>
            <a:endParaRPr lang="zh-CN" altLang="en-US" b="1" dirty="0">
              <a:solidFill>
                <a:srgbClr val="FF0000"/>
              </a:solidFill>
              <a:latin typeface="Tw Cen MT" panose="020B0602020104020603"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1"/>
          <p:cNvPicPr>
            <a:picLocks noChangeAspect="1"/>
          </p:cNvPicPr>
          <p:nvPr/>
        </p:nvPicPr>
        <p:blipFill>
          <a:blip r:embed="rId2"/>
          <a:stretch>
            <a:fillRect/>
          </a:stretch>
        </p:blipFill>
        <p:spPr>
          <a:xfrm>
            <a:off x="152400" y="0"/>
            <a:ext cx="4359275" cy="5867400"/>
          </a:xfrm>
          <a:prstGeom prst="rect">
            <a:avLst/>
          </a:prstGeom>
          <a:noFill/>
          <a:ln w="9525">
            <a:noFill/>
          </a:ln>
        </p:spPr>
      </p:pic>
      <p:sp>
        <p:nvSpPr>
          <p:cNvPr id="32771" name="文本框 3"/>
          <p:cNvSpPr txBox="1"/>
          <p:nvPr/>
        </p:nvSpPr>
        <p:spPr>
          <a:xfrm>
            <a:off x="-98425" y="6096000"/>
            <a:ext cx="4860925" cy="646113"/>
          </a:xfrm>
          <a:prstGeom prst="rect">
            <a:avLst/>
          </a:prstGeom>
          <a:noFill/>
          <a:ln w="9525">
            <a:noFill/>
          </a:ln>
        </p:spPr>
        <p:txBody>
          <a:bodyPr wrap="none">
            <a:spAutoFit/>
          </a:bodyPr>
          <a:lstStyle/>
          <a:p>
            <a:r>
              <a:rPr lang="zh-CN" altLang="en-US" b="1" dirty="0">
                <a:solidFill>
                  <a:srgbClr val="FF0000"/>
                </a:solidFill>
                <a:latin typeface="Tw Cen MT" panose="020B0602020104020603" pitchFamily="34" charset="0"/>
              </a:rPr>
              <a:t> 发明名称：插管式负压空气射流深井降水装置</a:t>
            </a:r>
            <a:endParaRPr lang="en-US" altLang="zh-CN" b="1" dirty="0">
              <a:solidFill>
                <a:srgbClr val="FF0000"/>
              </a:solidFill>
              <a:latin typeface="Tw Cen MT" panose="020B0602020104020603" pitchFamily="34" charset="0"/>
            </a:endParaRPr>
          </a:p>
          <a:p>
            <a:r>
              <a:rPr lang="zh-CN" altLang="en-US" b="1" dirty="0">
                <a:solidFill>
                  <a:srgbClr val="FF0000"/>
                </a:solidFill>
                <a:latin typeface="Tw Cen MT" panose="020B0602020104020603" pitchFamily="34" charset="0"/>
              </a:rPr>
              <a:t>     专利号：</a:t>
            </a:r>
            <a:r>
              <a:rPr lang="en-US" altLang="zh-CN" b="1" dirty="0">
                <a:solidFill>
                  <a:srgbClr val="FF0000"/>
                </a:solidFill>
                <a:latin typeface="Tw Cen MT" panose="020B0602020104020603" pitchFamily="34" charset="0"/>
              </a:rPr>
              <a:t>ZL 2015 1 0532006 . 8</a:t>
            </a:r>
            <a:endParaRPr lang="zh-CN" altLang="en-US" b="1" dirty="0">
              <a:solidFill>
                <a:srgbClr val="FF0000"/>
              </a:solidFill>
              <a:latin typeface="Tw Cen MT" panose="020B0602020104020603" pitchFamily="34" charset="0"/>
            </a:endParaRPr>
          </a:p>
        </p:txBody>
      </p:sp>
      <p:sp>
        <p:nvSpPr>
          <p:cNvPr id="32772" name="文本框 3"/>
          <p:cNvSpPr txBox="1"/>
          <p:nvPr/>
        </p:nvSpPr>
        <p:spPr>
          <a:xfrm>
            <a:off x="4594225" y="6049963"/>
            <a:ext cx="4684713" cy="615950"/>
          </a:xfrm>
          <a:prstGeom prst="rect">
            <a:avLst/>
          </a:prstGeom>
          <a:noFill/>
          <a:ln w="9525">
            <a:noFill/>
          </a:ln>
        </p:spPr>
        <p:txBody>
          <a:bodyPr>
            <a:spAutoFit/>
          </a:bodyPr>
          <a:lstStyle/>
          <a:p>
            <a:r>
              <a:rPr lang="zh-CN" altLang="en-US" b="1" dirty="0">
                <a:solidFill>
                  <a:srgbClr val="FF0000"/>
                </a:solidFill>
                <a:latin typeface="Tw Cen MT" panose="020B0602020104020603" pitchFamily="34" charset="0"/>
              </a:rPr>
              <a:t> </a:t>
            </a:r>
            <a:r>
              <a:rPr lang="zh-CN" altLang="en-US" sz="1600" b="1" dirty="0">
                <a:solidFill>
                  <a:srgbClr val="FF0000"/>
                </a:solidFill>
                <a:latin typeface="Tw Cen MT" panose="020B0602020104020603" pitchFamily="34" charset="0"/>
              </a:rPr>
              <a:t>发明名称：一种井点降水快速处理软地基的方法</a:t>
            </a:r>
            <a:endParaRPr lang="en-US" altLang="zh-CN" sz="1600" b="1" dirty="0">
              <a:solidFill>
                <a:srgbClr val="FF0000"/>
              </a:solidFill>
              <a:latin typeface="Tw Cen MT" panose="020B0602020104020603" pitchFamily="34" charset="0"/>
            </a:endParaRPr>
          </a:p>
          <a:p>
            <a:r>
              <a:rPr lang="en-US" altLang="zh-CN" sz="1600" b="1" dirty="0">
                <a:solidFill>
                  <a:srgbClr val="FF0000"/>
                </a:solidFill>
                <a:latin typeface="Tw Cen MT" panose="020B0602020104020603" pitchFamily="34" charset="0"/>
              </a:rPr>
              <a:t>     </a:t>
            </a:r>
            <a:r>
              <a:rPr lang="zh-CN" altLang="en-US" sz="1600" b="1" dirty="0">
                <a:solidFill>
                  <a:srgbClr val="FF0000"/>
                </a:solidFill>
                <a:latin typeface="Tw Cen MT" panose="020B0602020104020603" pitchFamily="34" charset="0"/>
              </a:rPr>
              <a:t>专利号：</a:t>
            </a:r>
            <a:r>
              <a:rPr lang="en-US" altLang="zh-CN" sz="1600" b="1" dirty="0">
                <a:solidFill>
                  <a:srgbClr val="FF0000"/>
                </a:solidFill>
                <a:latin typeface="Tw Cen MT" panose="020B0602020104020603" pitchFamily="34" charset="0"/>
              </a:rPr>
              <a:t>ZL 2017 1 0271327.6</a:t>
            </a:r>
            <a:endParaRPr lang="zh-CN" altLang="en-US" sz="1600" b="1" dirty="0">
              <a:solidFill>
                <a:srgbClr val="FF0000"/>
              </a:solidFill>
              <a:latin typeface="Tw Cen MT" panose="020B0602020104020603" pitchFamily="34" charset="0"/>
            </a:endParaRPr>
          </a:p>
        </p:txBody>
      </p:sp>
      <p:pic>
        <p:nvPicPr>
          <p:cNvPr id="32773" name="Picture 5"/>
          <p:cNvPicPr>
            <a:picLocks noChangeAspect="1"/>
          </p:cNvPicPr>
          <p:nvPr/>
        </p:nvPicPr>
        <p:blipFill>
          <a:blip r:embed="rId3"/>
          <a:srcRect b="15855"/>
          <a:stretch>
            <a:fillRect/>
          </a:stretch>
        </p:blipFill>
        <p:spPr>
          <a:xfrm>
            <a:off x="4992688" y="-15875"/>
            <a:ext cx="3943350" cy="589915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图片 29699"/>
          <p:cNvPicPr>
            <a:picLocks noChangeAspect="1"/>
          </p:cNvPicPr>
          <p:nvPr/>
        </p:nvPicPr>
        <p:blipFill>
          <a:blip r:embed="rId2"/>
          <a:stretch>
            <a:fillRect/>
          </a:stretch>
        </p:blipFill>
        <p:spPr>
          <a:xfrm>
            <a:off x="2400300" y="555625"/>
            <a:ext cx="4572000" cy="6302375"/>
          </a:xfrm>
          <a:prstGeom prst="rect">
            <a:avLst/>
          </a:prstGeom>
          <a:noFill/>
          <a:ln w="9525">
            <a:noFill/>
          </a:ln>
        </p:spPr>
      </p:pic>
      <p:sp>
        <p:nvSpPr>
          <p:cNvPr id="33795" name="文本框 4"/>
          <p:cNvSpPr txBox="1"/>
          <p:nvPr/>
        </p:nvSpPr>
        <p:spPr>
          <a:xfrm>
            <a:off x="2990850" y="200025"/>
            <a:ext cx="3981450" cy="368300"/>
          </a:xfrm>
          <a:prstGeom prst="rect">
            <a:avLst/>
          </a:prstGeom>
          <a:noFill/>
          <a:ln w="9525">
            <a:noFill/>
          </a:ln>
        </p:spPr>
        <p:txBody>
          <a:bodyPr>
            <a:spAutoFit/>
          </a:bodyPr>
          <a:lstStyle/>
          <a:p>
            <a:r>
              <a:rPr lang="zh-CN" altLang="en-US" b="1" dirty="0">
                <a:solidFill>
                  <a:srgbClr val="FF0000"/>
                </a:solidFill>
                <a:latin typeface="Tw Cen MT" panose="020B0602020104020603" pitchFamily="34" charset="0"/>
              </a:rPr>
              <a:t>科学技术成果评估（鉴定）证书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22529"/>
          <p:cNvSpPr>
            <a:spLocks noGrp="1" noChangeArrowheads="1"/>
          </p:cNvSpPr>
          <p:nvPr>
            <p:ph type="title"/>
          </p:nvPr>
        </p:nvSpPr>
        <p:spPr>
          <a:xfrm>
            <a:off x="76200" y="914400"/>
            <a:ext cx="8458200" cy="457200"/>
          </a:xfrm>
        </p:spPr>
        <p:txBody>
          <a:bodyPr vert="horz" wrap="square" lIns="91440" tIns="45720" rIns="91440" bIns="45720" numCol="1" anchor="ctr"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chemeClr val="tx2"/>
                </a:solidFill>
                <a:effectLst/>
                <a:uLnTx/>
                <a:uFillTx/>
                <a:latin typeface="+mj-lt"/>
                <a:ea typeface="+mj-ea"/>
                <a:cs typeface="+mj-cs"/>
              </a:rPr>
              <a:t/>
            </a:r>
            <a:br>
              <a:rPr kumimoji="0" lang="en-US" altLang="zh-CN" sz="3200" b="1" i="0" u="none" strike="noStrike" kern="1200" cap="none" spc="0" normalizeH="0" baseline="0" noProof="0" dirty="0">
                <a:ln>
                  <a:noFill/>
                </a:ln>
                <a:solidFill>
                  <a:schemeClr val="tx2"/>
                </a:solidFill>
                <a:effectLst/>
                <a:uLnTx/>
                <a:uFillTx/>
                <a:latin typeface="+mj-lt"/>
                <a:ea typeface="+mj-ea"/>
                <a:cs typeface="+mj-cs"/>
              </a:rPr>
            </a:br>
            <a:r>
              <a:rPr kumimoji="0" lang="en-US" altLang="zh-CN" sz="3200" b="1" i="0" u="none" strike="noStrike" kern="1200" cap="none" spc="0" normalizeH="0" baseline="0" noProof="0" dirty="0">
                <a:ln>
                  <a:noFill/>
                </a:ln>
                <a:solidFill>
                  <a:schemeClr val="tx2"/>
                </a:solidFill>
                <a:effectLst/>
                <a:uLnTx/>
                <a:uFillTx/>
                <a:latin typeface="+mj-lt"/>
                <a:ea typeface="+mj-ea"/>
                <a:cs typeface="+mj-cs"/>
              </a:rPr>
              <a:t/>
            </a:r>
            <a:br>
              <a:rPr kumimoji="0" lang="en-US" altLang="zh-CN" sz="3200" b="1" i="0" u="none" strike="noStrike" kern="1200" cap="none" spc="0" normalizeH="0" baseline="0" noProof="0" dirty="0">
                <a:ln>
                  <a:noFill/>
                </a:ln>
                <a:solidFill>
                  <a:schemeClr val="tx2"/>
                </a:solidFill>
                <a:effectLst/>
                <a:uLnTx/>
                <a:uFillTx/>
                <a:latin typeface="+mj-lt"/>
                <a:ea typeface="+mj-ea"/>
                <a:cs typeface="+mj-cs"/>
              </a:rPr>
            </a:br>
            <a:r>
              <a:rPr lang="en-US" altLang="zh-CN" sz="2700" b="1" noProof="0" dirty="0" smtClean="0">
                <a:solidFill>
                  <a:srgbClr val="FF0000"/>
                </a:solidFill>
                <a:latin typeface="黑体" panose="02010609060101010101" pitchFamily="49" charset="-122"/>
                <a:ea typeface="黑体" panose="02010609060101010101" pitchFamily="49" charset="-122"/>
              </a:rPr>
              <a:t>3</a:t>
            </a:r>
            <a:r>
              <a:rPr kumimoji="0" lang="en-US" altLang="zh-CN" sz="27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 </a:t>
            </a:r>
            <a:r>
              <a:rPr kumimoji="0" lang="zh-CN" altLang="en-US" sz="27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基坑</a:t>
            </a:r>
            <a:r>
              <a:rPr kumimoji="0" lang="zh-CN" altLang="en-US" sz="27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j-cs"/>
              </a:rPr>
              <a:t>负压空气射流深井降水工艺部分业绩</a:t>
            </a:r>
            <a:r>
              <a:rPr kumimoji="0" lang="zh-CN" altLang="en-US" sz="4000" b="1" i="0" u="none" strike="noStrike" kern="1200" cap="none" spc="0" normalizeH="0" baseline="0" noProof="0" dirty="0">
                <a:ln>
                  <a:noFill/>
                </a:ln>
                <a:solidFill>
                  <a:srgbClr val="FF0000"/>
                </a:solidFill>
                <a:effectLst/>
                <a:uLnTx/>
                <a:uFillTx/>
                <a:latin typeface="+mj-lt"/>
                <a:ea typeface="+mj-ea"/>
                <a:cs typeface="+mj-cs"/>
              </a:rPr>
              <a:t/>
            </a:r>
            <a:br>
              <a:rPr kumimoji="0" lang="zh-CN" altLang="en-US" sz="4000" b="1" i="0" u="none" strike="noStrike" kern="1200" cap="none" spc="0" normalizeH="0" baseline="0" noProof="0" dirty="0">
                <a:ln>
                  <a:noFill/>
                </a:ln>
                <a:solidFill>
                  <a:srgbClr val="FF0000"/>
                </a:solidFill>
                <a:effectLst/>
                <a:uLnTx/>
                <a:uFillTx/>
                <a:latin typeface="+mj-lt"/>
                <a:ea typeface="+mj-ea"/>
                <a:cs typeface="+mj-cs"/>
              </a:rPr>
            </a:br>
            <a:r>
              <a:rPr kumimoji="0" lang="zh-CN" altLang="en-US" sz="4000" b="1" i="0" u="none" strike="noStrike" kern="1200" cap="none" spc="0" normalizeH="0" baseline="0" noProof="0" dirty="0">
                <a:ln>
                  <a:noFill/>
                </a:ln>
                <a:solidFill>
                  <a:schemeClr val="tx2"/>
                </a:solidFill>
                <a:effectLst/>
                <a:uLnTx/>
                <a:uFillTx/>
                <a:latin typeface="+mj-lt"/>
                <a:ea typeface="+mj-ea"/>
                <a:cs typeface="+mj-cs"/>
              </a:rPr>
              <a:t/>
            </a:r>
            <a:br>
              <a:rPr kumimoji="0" lang="zh-CN" altLang="en-US" sz="4000" b="1" i="0" u="none" strike="noStrike" kern="1200" cap="none" spc="0" normalizeH="0" baseline="0" noProof="0" dirty="0">
                <a:ln>
                  <a:noFill/>
                </a:ln>
                <a:solidFill>
                  <a:schemeClr val="tx2"/>
                </a:solidFill>
                <a:effectLst/>
                <a:uLnTx/>
                <a:uFillTx/>
                <a:latin typeface="+mj-lt"/>
                <a:ea typeface="+mj-ea"/>
                <a:cs typeface="+mj-cs"/>
              </a:rPr>
            </a:br>
            <a:endParaRPr kumimoji="0" lang="zh-CN" altLang="en-US" sz="4000" b="1" i="0" u="none" strike="noStrike" kern="1200" cap="none" spc="0" normalizeH="0" baseline="0" noProof="0" dirty="0">
              <a:ln>
                <a:noFill/>
              </a:ln>
              <a:solidFill>
                <a:schemeClr val="tx2"/>
              </a:solidFill>
              <a:effectLst/>
              <a:uLnTx/>
              <a:uFillTx/>
              <a:latin typeface="+mj-lt"/>
              <a:ea typeface="+mj-ea"/>
              <a:cs typeface="+mj-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06" y="1676446"/>
            <a:ext cx="7777514" cy="5029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22529"/>
          <p:cNvSpPr>
            <a:spLocks noGrp="1" noChangeArrowheads="1"/>
          </p:cNvSpPr>
          <p:nvPr>
            <p:ph type="title"/>
          </p:nvPr>
        </p:nvSpPr>
        <p:spPr>
          <a:xfrm>
            <a:off x="76200" y="762000"/>
            <a:ext cx="8458200" cy="715963"/>
          </a:xfrm>
        </p:spPr>
        <p:txBody>
          <a:bodyPr vert="horz" wrap="square" lIns="91440" tIns="45720" rIns="91440" bIns="45720" numCol="1" anchor="ctr"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chemeClr val="tx2"/>
                </a:solidFill>
                <a:effectLst/>
                <a:uLnTx/>
                <a:uFillTx/>
                <a:latin typeface="+mj-lt"/>
                <a:ea typeface="+mj-ea"/>
                <a:cs typeface="+mj-cs"/>
              </a:rPr>
              <a:t/>
            </a:r>
            <a:br>
              <a:rPr kumimoji="0" lang="en-US" altLang="zh-CN" sz="3200" b="1" i="0" u="none" strike="noStrike" kern="1200" cap="none" spc="0" normalizeH="0" baseline="0" noProof="0" dirty="0">
                <a:ln>
                  <a:noFill/>
                </a:ln>
                <a:solidFill>
                  <a:schemeClr val="tx2"/>
                </a:solidFill>
                <a:effectLst/>
                <a:uLnTx/>
                <a:uFillTx/>
                <a:latin typeface="+mj-lt"/>
                <a:ea typeface="+mj-ea"/>
                <a:cs typeface="+mj-cs"/>
              </a:rPr>
            </a:br>
            <a:r>
              <a:rPr kumimoji="0" lang="en-US" altLang="zh-CN" sz="3200" b="1" i="0" u="none" strike="noStrike" kern="1200" cap="none" spc="0" normalizeH="0" baseline="0" noProof="0" dirty="0">
                <a:ln>
                  <a:noFill/>
                </a:ln>
                <a:solidFill>
                  <a:schemeClr val="tx2"/>
                </a:solidFill>
                <a:effectLst/>
                <a:uLnTx/>
                <a:uFillTx/>
                <a:latin typeface="+mj-lt"/>
                <a:ea typeface="+mj-ea"/>
                <a:cs typeface="+mj-cs"/>
              </a:rPr>
              <a:t/>
            </a:r>
            <a:br>
              <a:rPr kumimoji="0" lang="en-US" altLang="zh-CN" sz="3200" b="1" i="0" u="none" strike="noStrike" kern="1200" cap="none" spc="0" normalizeH="0" baseline="0" noProof="0" dirty="0">
                <a:ln>
                  <a:noFill/>
                </a:ln>
                <a:solidFill>
                  <a:schemeClr val="tx2"/>
                </a:solidFill>
                <a:effectLst/>
                <a:uLnTx/>
                <a:uFillTx/>
                <a:latin typeface="+mj-lt"/>
                <a:ea typeface="+mj-ea"/>
                <a:cs typeface="+mj-cs"/>
              </a:rPr>
            </a:br>
            <a:r>
              <a:rPr lang="en-US" altLang="zh-CN" sz="2700" b="1" noProof="0" dirty="0" smtClean="0">
                <a:solidFill>
                  <a:srgbClr val="FF0000"/>
                </a:solidFill>
                <a:latin typeface="黑体" panose="02010609060101010101" pitchFamily="49" charset="-122"/>
                <a:ea typeface="黑体" panose="02010609060101010101" pitchFamily="49" charset="-122"/>
              </a:rPr>
              <a:t>3</a:t>
            </a:r>
            <a:r>
              <a:rPr kumimoji="0" lang="en-US" altLang="zh-CN" sz="27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 </a:t>
            </a:r>
            <a:r>
              <a:rPr kumimoji="0" lang="zh-CN" altLang="en-US" sz="27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基坑</a:t>
            </a:r>
            <a:r>
              <a:rPr kumimoji="0" lang="zh-CN" altLang="en-US" sz="27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j-cs"/>
              </a:rPr>
              <a:t>负压空气射流深井降水工艺部分业绩</a:t>
            </a:r>
            <a:r>
              <a:rPr kumimoji="0" lang="zh-CN" altLang="en-US" sz="4000" b="1" i="0" u="none" strike="noStrike" kern="1200" cap="none" spc="0" normalizeH="0" baseline="0" noProof="0" dirty="0">
                <a:ln>
                  <a:noFill/>
                </a:ln>
                <a:solidFill>
                  <a:srgbClr val="FF0000"/>
                </a:solidFill>
                <a:effectLst/>
                <a:uLnTx/>
                <a:uFillTx/>
                <a:latin typeface="+mj-lt"/>
                <a:ea typeface="+mj-ea"/>
                <a:cs typeface="+mj-cs"/>
              </a:rPr>
              <a:t/>
            </a:r>
            <a:br>
              <a:rPr kumimoji="0" lang="zh-CN" altLang="en-US" sz="4000" b="1" i="0" u="none" strike="noStrike" kern="1200" cap="none" spc="0" normalizeH="0" baseline="0" noProof="0" dirty="0">
                <a:ln>
                  <a:noFill/>
                </a:ln>
                <a:solidFill>
                  <a:srgbClr val="FF0000"/>
                </a:solidFill>
                <a:effectLst/>
                <a:uLnTx/>
                <a:uFillTx/>
                <a:latin typeface="+mj-lt"/>
                <a:ea typeface="+mj-ea"/>
                <a:cs typeface="+mj-cs"/>
              </a:rPr>
            </a:br>
            <a:r>
              <a:rPr kumimoji="0" lang="zh-CN" altLang="en-US" sz="4000" b="1" i="0" u="none" strike="noStrike" kern="1200" cap="none" spc="0" normalizeH="0" baseline="0" noProof="0" dirty="0">
                <a:ln>
                  <a:noFill/>
                </a:ln>
                <a:solidFill>
                  <a:schemeClr val="tx2"/>
                </a:solidFill>
                <a:effectLst/>
                <a:uLnTx/>
                <a:uFillTx/>
                <a:latin typeface="+mj-lt"/>
                <a:ea typeface="+mj-ea"/>
                <a:cs typeface="+mj-cs"/>
              </a:rPr>
              <a:t/>
            </a:r>
            <a:br>
              <a:rPr kumimoji="0" lang="zh-CN" altLang="en-US" sz="4000" b="1" i="0" u="none" strike="noStrike" kern="1200" cap="none" spc="0" normalizeH="0" baseline="0" noProof="0" dirty="0">
                <a:ln>
                  <a:noFill/>
                </a:ln>
                <a:solidFill>
                  <a:schemeClr val="tx2"/>
                </a:solidFill>
                <a:effectLst/>
                <a:uLnTx/>
                <a:uFillTx/>
                <a:latin typeface="+mj-lt"/>
                <a:ea typeface="+mj-ea"/>
                <a:cs typeface="+mj-cs"/>
              </a:rPr>
            </a:br>
            <a:endParaRPr kumimoji="0" lang="zh-CN" altLang="en-US" sz="4000" b="1" i="0" u="none" strike="noStrike" kern="1200" cap="none" spc="0" normalizeH="0" baseline="0" noProof="0" dirty="0">
              <a:ln>
                <a:noFill/>
              </a:ln>
              <a:solidFill>
                <a:schemeClr val="tx2"/>
              </a:solidFill>
              <a:effectLst/>
              <a:uLnTx/>
              <a:uFillTx/>
              <a:latin typeface="+mj-lt"/>
              <a:ea typeface="+mj-ea"/>
              <a:cs typeface="+mj-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0" y="1597164"/>
            <a:ext cx="7775234" cy="5111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22529"/>
          <p:cNvSpPr>
            <a:spLocks noGrp="1" noChangeArrowheads="1"/>
          </p:cNvSpPr>
          <p:nvPr>
            <p:ph type="title"/>
          </p:nvPr>
        </p:nvSpPr>
        <p:spPr>
          <a:xfrm>
            <a:off x="152400" y="838200"/>
            <a:ext cx="8458200" cy="715963"/>
          </a:xfrm>
        </p:spPr>
        <p:txBody>
          <a:bodyPr vert="horz" wrap="square" lIns="91440" tIns="45720" rIns="91440" bIns="45720" numCol="1" anchor="ctr"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chemeClr val="tx2"/>
                </a:solidFill>
                <a:effectLst/>
                <a:uLnTx/>
                <a:uFillTx/>
                <a:latin typeface="+mj-lt"/>
                <a:ea typeface="+mj-ea"/>
                <a:cs typeface="+mj-cs"/>
              </a:rPr>
              <a:t/>
            </a:r>
            <a:br>
              <a:rPr kumimoji="0" lang="en-US" altLang="zh-CN" sz="3200" b="1" i="0" u="none" strike="noStrike" kern="1200" cap="none" spc="0" normalizeH="0" baseline="0" noProof="0" dirty="0">
                <a:ln>
                  <a:noFill/>
                </a:ln>
                <a:solidFill>
                  <a:schemeClr val="tx2"/>
                </a:solidFill>
                <a:effectLst/>
                <a:uLnTx/>
                <a:uFillTx/>
                <a:latin typeface="+mj-lt"/>
                <a:ea typeface="+mj-ea"/>
                <a:cs typeface="+mj-cs"/>
              </a:rPr>
            </a:br>
            <a:r>
              <a:rPr kumimoji="0" lang="en-US" altLang="zh-CN" sz="3200" b="1" i="0" u="none" strike="noStrike" kern="1200" cap="none" spc="0" normalizeH="0" baseline="0" noProof="0" dirty="0">
                <a:ln>
                  <a:noFill/>
                </a:ln>
                <a:solidFill>
                  <a:schemeClr val="tx2"/>
                </a:solidFill>
                <a:effectLst/>
                <a:uLnTx/>
                <a:uFillTx/>
                <a:latin typeface="+mj-lt"/>
                <a:ea typeface="+mj-ea"/>
                <a:cs typeface="+mj-cs"/>
              </a:rPr>
              <a:t/>
            </a:r>
            <a:br>
              <a:rPr kumimoji="0" lang="en-US" altLang="zh-CN" sz="3200" b="1" i="0" u="none" strike="noStrike" kern="1200" cap="none" spc="0" normalizeH="0" baseline="0" noProof="0" dirty="0">
                <a:ln>
                  <a:noFill/>
                </a:ln>
                <a:solidFill>
                  <a:schemeClr val="tx2"/>
                </a:solidFill>
                <a:effectLst/>
                <a:uLnTx/>
                <a:uFillTx/>
                <a:latin typeface="+mj-lt"/>
                <a:ea typeface="+mj-ea"/>
                <a:cs typeface="+mj-cs"/>
              </a:rPr>
            </a:br>
            <a:r>
              <a:rPr lang="en-US" altLang="zh-CN" sz="2700" b="1" dirty="0">
                <a:solidFill>
                  <a:srgbClr val="FF0000"/>
                </a:solidFill>
                <a:latin typeface="黑体" panose="02010609060101010101" pitchFamily="49" charset="-122"/>
                <a:ea typeface="黑体" panose="02010609060101010101" pitchFamily="49" charset="-122"/>
              </a:rPr>
              <a:t>3</a:t>
            </a:r>
            <a:r>
              <a:rPr kumimoji="0" lang="en-US" altLang="zh-CN" sz="27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 </a:t>
            </a:r>
            <a:r>
              <a:rPr kumimoji="0" lang="zh-CN" altLang="en-US" sz="27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基坑</a:t>
            </a:r>
            <a:r>
              <a:rPr kumimoji="0" lang="zh-CN" altLang="en-US" sz="27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j-cs"/>
              </a:rPr>
              <a:t>负压空气射流深井降水工艺部分业绩</a:t>
            </a:r>
            <a:r>
              <a:rPr kumimoji="0" lang="zh-CN" altLang="en-US" sz="4000" b="1" i="0" u="none" strike="noStrike" kern="1200" cap="none" spc="0" normalizeH="0" baseline="0" noProof="0" dirty="0">
                <a:ln>
                  <a:noFill/>
                </a:ln>
                <a:solidFill>
                  <a:srgbClr val="FF0000"/>
                </a:solidFill>
                <a:effectLst/>
                <a:uLnTx/>
                <a:uFillTx/>
                <a:latin typeface="+mj-lt"/>
                <a:ea typeface="+mj-ea"/>
                <a:cs typeface="+mj-cs"/>
              </a:rPr>
              <a:t/>
            </a:r>
            <a:br>
              <a:rPr kumimoji="0" lang="zh-CN" altLang="en-US" sz="4000" b="1" i="0" u="none" strike="noStrike" kern="1200" cap="none" spc="0" normalizeH="0" baseline="0" noProof="0" dirty="0">
                <a:ln>
                  <a:noFill/>
                </a:ln>
                <a:solidFill>
                  <a:srgbClr val="FF0000"/>
                </a:solidFill>
                <a:effectLst/>
                <a:uLnTx/>
                <a:uFillTx/>
                <a:latin typeface="+mj-lt"/>
                <a:ea typeface="+mj-ea"/>
                <a:cs typeface="+mj-cs"/>
              </a:rPr>
            </a:br>
            <a:r>
              <a:rPr kumimoji="0" lang="zh-CN" altLang="en-US" sz="4000" b="1" i="0" u="none" strike="noStrike" kern="1200" cap="none" spc="0" normalizeH="0" baseline="0" noProof="0" dirty="0">
                <a:ln>
                  <a:noFill/>
                </a:ln>
                <a:solidFill>
                  <a:schemeClr val="tx2"/>
                </a:solidFill>
                <a:effectLst/>
                <a:uLnTx/>
                <a:uFillTx/>
                <a:latin typeface="+mj-lt"/>
                <a:ea typeface="+mj-ea"/>
                <a:cs typeface="+mj-cs"/>
              </a:rPr>
              <a:t/>
            </a:r>
            <a:br>
              <a:rPr kumimoji="0" lang="zh-CN" altLang="en-US" sz="4000" b="1" i="0" u="none" strike="noStrike" kern="1200" cap="none" spc="0" normalizeH="0" baseline="0" noProof="0" dirty="0">
                <a:ln>
                  <a:noFill/>
                </a:ln>
                <a:solidFill>
                  <a:schemeClr val="tx2"/>
                </a:solidFill>
                <a:effectLst/>
                <a:uLnTx/>
                <a:uFillTx/>
                <a:latin typeface="+mj-lt"/>
                <a:ea typeface="+mj-ea"/>
                <a:cs typeface="+mj-cs"/>
              </a:rPr>
            </a:br>
            <a:endParaRPr kumimoji="0" lang="zh-CN" altLang="en-US" sz="4000" b="1" i="0" u="none" strike="noStrike" kern="1200" cap="none" spc="0" normalizeH="0" baseline="0" noProof="0" dirty="0">
              <a:ln>
                <a:noFill/>
              </a:ln>
              <a:solidFill>
                <a:schemeClr val="tx2"/>
              </a:solidFill>
              <a:effectLst/>
              <a:uLnTx/>
              <a:uFillTx/>
              <a:latin typeface="+mj-lt"/>
              <a:ea typeface="+mj-ea"/>
              <a:cs typeface="+mj-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80" y="1600184"/>
            <a:ext cx="7807714" cy="503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4097"/>
          <p:cNvSpPr>
            <a:spLocks noGrp="1" noChangeArrowheads="1"/>
          </p:cNvSpPr>
          <p:nvPr>
            <p:ph type="ctrTitle"/>
          </p:nvPr>
        </p:nvSpPr>
        <p:spPr>
          <a:xfrm>
            <a:off x="190500" y="838200"/>
            <a:ext cx="8763000" cy="533400"/>
          </a:xfrm>
          <a:solidFill>
            <a:schemeClr val="accent5">
              <a:lumMod val="20000"/>
              <a:lumOff val="80000"/>
            </a:schemeClr>
          </a:solidFill>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a:noFill/>
                </a:ln>
                <a:solidFill>
                  <a:schemeClr val="tx2"/>
                </a:solidFill>
                <a:effectLst/>
                <a:uLnTx/>
                <a:uFillTx/>
                <a:latin typeface="+mj-lt"/>
                <a:ea typeface="+mj-ea"/>
                <a:cs typeface="+mj-cs"/>
              </a:rPr>
              <a:t/>
            </a:r>
            <a:br>
              <a:rPr kumimoji="0" lang="en-US" altLang="zh-CN" sz="3200" b="1" i="0" u="none" strike="noStrike" kern="1200" cap="none" spc="0" normalizeH="0" baseline="0" noProof="0" dirty="0" smtClean="0">
                <a:ln>
                  <a:noFill/>
                </a:ln>
                <a:solidFill>
                  <a:schemeClr val="tx2"/>
                </a:solidFill>
                <a:effectLst/>
                <a:uLnTx/>
                <a:uFillTx/>
                <a:latin typeface="+mj-lt"/>
                <a:ea typeface="+mj-ea"/>
                <a:cs typeface="+mj-cs"/>
              </a:rPr>
            </a:br>
            <a:r>
              <a:rPr kumimoji="0" lang="zh-CN" altLang="en-US" sz="28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讲座主题：关于基坑负压空气射流深井降水工艺（</a:t>
            </a:r>
            <a:r>
              <a:rPr kumimoji="0" lang="en-US" altLang="zh-CN" sz="28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NAJ</a:t>
            </a:r>
            <a:r>
              <a:rPr kumimoji="0" lang="zh-CN" altLang="en-US" sz="28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a:t>
            </a:r>
            <a:r>
              <a:rPr kumimoji="0" lang="zh-CN" altLang="en-US" sz="2800" b="1" i="0" u="none" strike="noStrike" kern="1200" cap="none" spc="0" normalizeH="0" baseline="0" noProof="0" dirty="0" smtClean="0">
                <a:ln>
                  <a:noFill/>
                </a:ln>
                <a:solidFill>
                  <a:srgbClr val="FF0000"/>
                </a:solidFill>
                <a:effectLst/>
                <a:uLnTx/>
                <a:uFillTx/>
                <a:latin typeface="+mj-lt"/>
                <a:ea typeface="+mj-ea"/>
                <a:cs typeface="+mj-cs"/>
              </a:rPr>
              <a:t/>
            </a:r>
            <a:br>
              <a:rPr kumimoji="0" lang="zh-CN" altLang="en-US" sz="2800" b="1" i="0" u="none" strike="noStrike" kern="1200" cap="none" spc="0" normalizeH="0" baseline="0" noProof="0" dirty="0" smtClean="0">
                <a:ln>
                  <a:noFill/>
                </a:ln>
                <a:solidFill>
                  <a:srgbClr val="FF0000"/>
                </a:solidFill>
                <a:effectLst/>
                <a:uLnTx/>
                <a:uFillTx/>
                <a:latin typeface="+mj-lt"/>
                <a:ea typeface="+mj-ea"/>
                <a:cs typeface="+mj-cs"/>
              </a:rPr>
            </a:br>
            <a:endParaRPr kumimoji="0" lang="zh-CN" altLang="en-US" sz="28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11267" name="标题 4097"/>
          <p:cNvSpPr txBox="1"/>
          <p:nvPr/>
        </p:nvSpPr>
        <p:spPr>
          <a:xfrm>
            <a:off x="179388" y="1600200"/>
            <a:ext cx="3013075" cy="533400"/>
          </a:xfrm>
          <a:prstGeom prst="rect">
            <a:avLst/>
          </a:prstGeom>
          <a:noFill/>
          <a:ln w="9525">
            <a:noFill/>
          </a:ln>
        </p:spPr>
        <p:txBody>
          <a:bodyPr anchor="ctr"/>
          <a:lstStyle/>
          <a:p>
            <a:r>
              <a:rPr lang="en-US" altLang="zh-CN" sz="3200" b="1" dirty="0">
                <a:solidFill>
                  <a:schemeClr val="tx2"/>
                </a:solidFill>
                <a:latin typeface="Tw Cen MT" panose="020B0602020104020603" pitchFamily="34" charset="0"/>
              </a:rPr>
              <a:t/>
            </a:r>
            <a:br>
              <a:rPr lang="en-US" altLang="zh-CN" sz="3200" b="1" dirty="0">
                <a:solidFill>
                  <a:schemeClr val="tx2"/>
                </a:solidFill>
                <a:latin typeface="Tw Cen MT" panose="020B0602020104020603" pitchFamily="34" charset="0"/>
              </a:rPr>
            </a:br>
            <a:r>
              <a:rPr lang="zh-CN" altLang="en-US" sz="2400" b="1" dirty="0">
                <a:latin typeface="黑体" panose="02010609060101010101" pitchFamily="49" charset="-122"/>
                <a:ea typeface="黑体" panose="02010609060101010101" pitchFamily="49" charset="-122"/>
              </a:rPr>
              <a:t>讲座内容：</a:t>
            </a:r>
            <a:r>
              <a:rPr lang="zh-CN" altLang="en-US" sz="5400" b="1" dirty="0">
                <a:solidFill>
                  <a:srgbClr val="FF0000"/>
                </a:solidFill>
                <a:latin typeface="Tw Cen MT" panose="020B0602020104020603" pitchFamily="34" charset="0"/>
              </a:rPr>
              <a:t/>
            </a:r>
            <a:br>
              <a:rPr lang="zh-CN" altLang="en-US" sz="5400" b="1" dirty="0">
                <a:solidFill>
                  <a:srgbClr val="FF0000"/>
                </a:solidFill>
                <a:latin typeface="Tw Cen MT" panose="020B0602020104020603" pitchFamily="34" charset="0"/>
              </a:rPr>
            </a:br>
            <a:endParaRPr lang="zh-CN" altLang="en-US" sz="5400" b="1" dirty="0">
              <a:solidFill>
                <a:srgbClr val="FF0000"/>
              </a:solidFill>
              <a:latin typeface="Tw Cen MT" panose="020B0602020104020603" pitchFamily="34" charset="0"/>
            </a:endParaRPr>
          </a:p>
        </p:txBody>
      </p:sp>
      <p:sp>
        <p:nvSpPr>
          <p:cNvPr id="11268" name="矩形 1"/>
          <p:cNvSpPr/>
          <p:nvPr/>
        </p:nvSpPr>
        <p:spPr>
          <a:xfrm>
            <a:off x="1600200" y="2036763"/>
            <a:ext cx="7010400" cy="3970318"/>
          </a:xfrm>
          <a:prstGeom prst="rect">
            <a:avLst/>
          </a:prstGeom>
          <a:noFill/>
          <a:ln w="9525">
            <a:noFill/>
          </a:ln>
        </p:spPr>
        <p:txBody>
          <a:bodyPr>
            <a:spAutoFit/>
          </a:bodyPr>
          <a:lstStyle/>
          <a:p>
            <a:pPr>
              <a:lnSpc>
                <a:spcPct val="150000"/>
              </a:lnSpc>
            </a:pPr>
            <a:r>
              <a:rPr lang="en-US" altLang="zh-CN" sz="2400" b="1" dirty="0">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、降水工艺背景介绍</a:t>
            </a:r>
          </a:p>
          <a:p>
            <a:pPr>
              <a:lnSpc>
                <a:spcPct val="150000"/>
              </a:lnSpc>
            </a:pPr>
            <a:r>
              <a:rPr lang="en-US" altLang="zh-CN" sz="2400" b="1" dirty="0">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、负压空气射流深井降水工艺</a:t>
            </a:r>
            <a:endParaRPr lang="en-US" altLang="zh-CN" sz="2400" b="1" dirty="0">
              <a:latin typeface="黑体" panose="02010609060101010101" pitchFamily="49" charset="-122"/>
              <a:ea typeface="黑体" panose="02010609060101010101" pitchFamily="49" charset="-122"/>
            </a:endParaRPr>
          </a:p>
          <a:p>
            <a:pPr>
              <a:lnSpc>
                <a:spcPct val="150000"/>
              </a:lnSpc>
            </a:pPr>
            <a:r>
              <a:rPr lang="en-US" altLang="zh-CN" sz="2400" b="1" dirty="0" smtClean="0">
                <a:latin typeface="黑体" panose="02010609060101010101" pitchFamily="49" charset="-122"/>
                <a:ea typeface="黑体" panose="02010609060101010101" pitchFamily="49" charset="-122"/>
              </a:rPr>
              <a:t>3</a:t>
            </a:r>
            <a:r>
              <a:rPr lang="zh-CN" altLang="en-US" sz="2400" b="1" dirty="0" smtClean="0">
                <a:latin typeface="黑体" panose="02010609060101010101" pitchFamily="49" charset="-122"/>
                <a:ea typeface="黑体" panose="02010609060101010101" pitchFamily="49" charset="-122"/>
              </a:rPr>
              <a:t>、基坑负压空气射流深井降水工艺部分业绩</a:t>
            </a:r>
          </a:p>
          <a:p>
            <a:pPr>
              <a:lnSpc>
                <a:spcPct val="150000"/>
              </a:lnSpc>
            </a:pPr>
            <a:r>
              <a:rPr lang="en-US" altLang="zh-CN" sz="2400" b="1" dirty="0" smtClean="0">
                <a:latin typeface="黑体" panose="02010609060101010101" pitchFamily="49" charset="-122"/>
                <a:ea typeface="黑体" panose="02010609060101010101" pitchFamily="49" charset="-122"/>
              </a:rPr>
              <a:t>4</a:t>
            </a:r>
            <a:r>
              <a:rPr lang="zh-CN" altLang="en-US" sz="2400" b="1" dirty="0" smtClean="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经济效益分析</a:t>
            </a:r>
          </a:p>
          <a:p>
            <a:pPr>
              <a:lnSpc>
                <a:spcPct val="150000"/>
              </a:lnSpc>
            </a:pPr>
            <a:r>
              <a:rPr lang="en-US" altLang="zh-CN" sz="2400" b="1" dirty="0" smtClean="0">
                <a:latin typeface="黑体" panose="02010609060101010101" pitchFamily="49" charset="-122"/>
                <a:ea typeface="黑体" panose="02010609060101010101" pitchFamily="49" charset="-122"/>
              </a:rPr>
              <a:t>5</a:t>
            </a:r>
            <a:r>
              <a:rPr lang="zh-CN" altLang="en-US" sz="2400" b="1" dirty="0" smtClean="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结论和建议</a:t>
            </a:r>
            <a:endParaRPr lang="en-US" altLang="zh-CN" sz="2400" b="1" dirty="0">
              <a:latin typeface="黑体" panose="02010609060101010101" pitchFamily="49" charset="-122"/>
              <a:ea typeface="黑体" panose="02010609060101010101" pitchFamily="49" charset="-122"/>
            </a:endParaRPr>
          </a:p>
          <a:p>
            <a:pPr>
              <a:lnSpc>
                <a:spcPct val="150000"/>
              </a:lnSpc>
            </a:pPr>
            <a:r>
              <a:rPr lang="en-US" altLang="zh-CN" sz="2400" b="1" dirty="0" smtClean="0">
                <a:latin typeface="黑体" panose="02010609060101010101" pitchFamily="49" charset="-122"/>
                <a:ea typeface="黑体" panose="02010609060101010101" pitchFamily="49" charset="-122"/>
              </a:rPr>
              <a:t>6</a:t>
            </a:r>
            <a:r>
              <a:rPr lang="zh-CN" altLang="en-US" sz="2400" b="1" dirty="0" smtClean="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降水工艺</a:t>
            </a:r>
            <a:r>
              <a:rPr lang="zh-CN" altLang="en-US" sz="2400" b="1" dirty="0">
                <a:latin typeface="黑体" panose="02010609060101010101" pitchFamily="49" charset="-122"/>
                <a:ea typeface="黑体" panose="02010609060101010101" pitchFamily="49" charset="-122"/>
                <a:sym typeface="Arial" panose="020B0604020202020204" pitchFamily="34" charset="0"/>
              </a:rPr>
              <a:t>运行示意图</a:t>
            </a:r>
          </a:p>
          <a:p>
            <a:pPr>
              <a:lnSpc>
                <a:spcPct val="150000"/>
              </a:lnSpc>
            </a:pP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2529"/>
          <p:cNvSpPr>
            <a:spLocks noGrp="1" noChangeArrowheads="1"/>
          </p:cNvSpPr>
          <p:nvPr>
            <p:ph type="title"/>
          </p:nvPr>
        </p:nvSpPr>
        <p:spPr>
          <a:xfrm>
            <a:off x="152400" y="838200"/>
            <a:ext cx="8458200" cy="715963"/>
          </a:xfrm>
        </p:spPr>
        <p:txBody>
          <a:bodyPr vert="horz" wrap="square" lIns="91440" tIns="45720" rIns="91440" bIns="45720" numCol="1" anchor="ctr"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chemeClr val="tx2"/>
                </a:solidFill>
                <a:effectLst/>
                <a:uLnTx/>
                <a:uFillTx/>
                <a:latin typeface="+mj-lt"/>
                <a:ea typeface="+mj-ea"/>
                <a:cs typeface="+mj-cs"/>
              </a:rPr>
              <a:t/>
            </a:r>
            <a:br>
              <a:rPr kumimoji="0" lang="en-US" altLang="zh-CN" sz="3200" b="1" i="0" u="none" strike="noStrike" kern="1200" cap="none" spc="0" normalizeH="0" baseline="0" noProof="0" dirty="0">
                <a:ln>
                  <a:noFill/>
                </a:ln>
                <a:solidFill>
                  <a:schemeClr val="tx2"/>
                </a:solidFill>
                <a:effectLst/>
                <a:uLnTx/>
                <a:uFillTx/>
                <a:latin typeface="+mj-lt"/>
                <a:ea typeface="+mj-ea"/>
                <a:cs typeface="+mj-cs"/>
              </a:rPr>
            </a:br>
            <a:r>
              <a:rPr kumimoji="0" lang="en-US" altLang="zh-CN" sz="3200" b="1" i="0" u="none" strike="noStrike" kern="1200" cap="none" spc="0" normalizeH="0" baseline="0" noProof="0" dirty="0">
                <a:ln>
                  <a:noFill/>
                </a:ln>
                <a:solidFill>
                  <a:schemeClr val="tx2"/>
                </a:solidFill>
                <a:effectLst/>
                <a:uLnTx/>
                <a:uFillTx/>
                <a:latin typeface="+mj-lt"/>
                <a:ea typeface="+mj-ea"/>
                <a:cs typeface="+mj-cs"/>
              </a:rPr>
              <a:t/>
            </a:r>
            <a:br>
              <a:rPr kumimoji="0" lang="en-US" altLang="zh-CN" sz="3200" b="1" i="0" u="none" strike="noStrike" kern="1200" cap="none" spc="0" normalizeH="0" baseline="0" noProof="0" dirty="0">
                <a:ln>
                  <a:noFill/>
                </a:ln>
                <a:solidFill>
                  <a:schemeClr val="tx2"/>
                </a:solidFill>
                <a:effectLst/>
                <a:uLnTx/>
                <a:uFillTx/>
                <a:latin typeface="+mj-lt"/>
                <a:ea typeface="+mj-ea"/>
                <a:cs typeface="+mj-cs"/>
              </a:rPr>
            </a:br>
            <a:r>
              <a:rPr lang="en-US" altLang="zh-CN" sz="2700" b="1" dirty="0">
                <a:solidFill>
                  <a:srgbClr val="FF0000"/>
                </a:solidFill>
                <a:latin typeface="黑体" panose="02010609060101010101" pitchFamily="49" charset="-122"/>
                <a:ea typeface="黑体" panose="02010609060101010101" pitchFamily="49" charset="-122"/>
              </a:rPr>
              <a:t>3</a:t>
            </a:r>
            <a:r>
              <a:rPr kumimoji="0" lang="en-US" altLang="zh-CN" sz="27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 </a:t>
            </a:r>
            <a:r>
              <a:rPr kumimoji="0" lang="zh-CN" altLang="en-US" sz="27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基坑</a:t>
            </a:r>
            <a:r>
              <a:rPr kumimoji="0" lang="zh-CN" altLang="en-US" sz="27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j-cs"/>
              </a:rPr>
              <a:t>负压空气射流深井降水工艺部分业绩</a:t>
            </a:r>
            <a:r>
              <a:rPr kumimoji="0" lang="zh-CN" altLang="en-US" sz="4000" b="1" i="0" u="none" strike="noStrike" kern="1200" cap="none" spc="0" normalizeH="0" baseline="0" noProof="0" dirty="0">
                <a:ln>
                  <a:noFill/>
                </a:ln>
                <a:solidFill>
                  <a:srgbClr val="FF0000"/>
                </a:solidFill>
                <a:effectLst/>
                <a:uLnTx/>
                <a:uFillTx/>
                <a:latin typeface="+mj-lt"/>
                <a:ea typeface="+mj-ea"/>
                <a:cs typeface="+mj-cs"/>
              </a:rPr>
              <a:t/>
            </a:r>
            <a:br>
              <a:rPr kumimoji="0" lang="zh-CN" altLang="en-US" sz="4000" b="1" i="0" u="none" strike="noStrike" kern="1200" cap="none" spc="0" normalizeH="0" baseline="0" noProof="0" dirty="0">
                <a:ln>
                  <a:noFill/>
                </a:ln>
                <a:solidFill>
                  <a:srgbClr val="FF0000"/>
                </a:solidFill>
                <a:effectLst/>
                <a:uLnTx/>
                <a:uFillTx/>
                <a:latin typeface="+mj-lt"/>
                <a:ea typeface="+mj-ea"/>
                <a:cs typeface="+mj-cs"/>
              </a:rPr>
            </a:br>
            <a:r>
              <a:rPr kumimoji="0" lang="zh-CN" altLang="en-US" sz="4000" b="1" i="0" u="none" strike="noStrike" kern="1200" cap="none" spc="0" normalizeH="0" baseline="0" noProof="0" dirty="0">
                <a:ln>
                  <a:noFill/>
                </a:ln>
                <a:solidFill>
                  <a:schemeClr val="tx2"/>
                </a:solidFill>
                <a:effectLst/>
                <a:uLnTx/>
                <a:uFillTx/>
                <a:latin typeface="+mj-lt"/>
                <a:ea typeface="+mj-ea"/>
                <a:cs typeface="+mj-cs"/>
              </a:rPr>
              <a:t/>
            </a:r>
            <a:br>
              <a:rPr kumimoji="0" lang="zh-CN" altLang="en-US" sz="4000" b="1" i="0" u="none" strike="noStrike" kern="1200" cap="none" spc="0" normalizeH="0" baseline="0" noProof="0" dirty="0">
                <a:ln>
                  <a:noFill/>
                </a:ln>
                <a:solidFill>
                  <a:schemeClr val="tx2"/>
                </a:solidFill>
                <a:effectLst/>
                <a:uLnTx/>
                <a:uFillTx/>
                <a:latin typeface="+mj-lt"/>
                <a:ea typeface="+mj-ea"/>
                <a:cs typeface="+mj-cs"/>
              </a:rPr>
            </a:br>
            <a:endParaRPr kumimoji="0" lang="zh-CN" altLang="en-US" sz="4000" b="1" i="0" u="none" strike="noStrike" kern="1200" cap="none" spc="0" normalizeH="0" baseline="0" noProof="0" dirty="0">
              <a:ln>
                <a:noFill/>
              </a:ln>
              <a:solidFill>
                <a:schemeClr val="tx2"/>
              </a:solidFill>
              <a:effectLst/>
              <a:uLnTx/>
              <a:uFillTx/>
              <a:latin typeface="+mj-lt"/>
              <a:ea typeface="+mj-ea"/>
              <a:cs typeface="+mj-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86" y="1529956"/>
            <a:ext cx="7997001" cy="5257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2529"/>
          <p:cNvSpPr txBox="1">
            <a:spLocks noChangeArrowheads="1"/>
          </p:cNvSpPr>
          <p:nvPr/>
        </p:nvSpPr>
        <p:spPr bwMode="auto">
          <a:xfrm>
            <a:off x="152400" y="685800"/>
            <a:ext cx="8458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3200" b="1" i="0" u="none" strike="noStrike" kern="1200" cap="none" spc="0" normalizeH="0" baseline="0" noProof="0" dirty="0" smtClean="0">
                <a:ln>
                  <a:noFill/>
                </a:ln>
                <a:solidFill>
                  <a:schemeClr val="tx2"/>
                </a:solidFill>
                <a:effectLst/>
                <a:uLnTx/>
                <a:uFillTx/>
                <a:latin typeface="+mj-lt"/>
                <a:ea typeface="+mj-ea"/>
                <a:cs typeface="+mj-cs"/>
              </a:rPr>
              <a:t/>
            </a:r>
            <a:br>
              <a:rPr kumimoji="0" lang="en-US" altLang="zh-CN" sz="3200" b="1" i="0" u="none" strike="noStrike" kern="1200" cap="none" spc="0" normalizeH="0" baseline="0" noProof="0" dirty="0" smtClean="0">
                <a:ln>
                  <a:noFill/>
                </a:ln>
                <a:solidFill>
                  <a:schemeClr val="tx2"/>
                </a:solidFill>
                <a:effectLst/>
                <a:uLnTx/>
                <a:uFillTx/>
                <a:latin typeface="+mj-lt"/>
                <a:ea typeface="+mj-ea"/>
                <a:cs typeface="+mj-cs"/>
              </a:rPr>
            </a:br>
            <a:r>
              <a:rPr kumimoji="0" lang="en-US" altLang="zh-CN" sz="9600" b="1"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r>
            <a:br>
              <a:rPr kumimoji="0" lang="en-US" altLang="zh-CN" sz="9600" b="1"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br>
            <a:r>
              <a:rPr lang="en-US" altLang="zh-CN" sz="9600" b="1" dirty="0">
                <a:solidFill>
                  <a:srgbClr val="FF0000"/>
                </a:solidFill>
                <a:latin typeface="黑体" panose="02010609060101010101" pitchFamily="49" charset="-122"/>
                <a:ea typeface="黑体" panose="02010609060101010101" pitchFamily="49" charset="-122"/>
              </a:rPr>
              <a:t>3</a:t>
            </a:r>
            <a:r>
              <a:rPr kumimoji="0" lang="en-US" altLang="zh-CN" sz="96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 </a:t>
            </a:r>
            <a:r>
              <a:rPr kumimoji="0" lang="zh-CN" altLang="en-US" sz="96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基坑负压空气射流深井降水工艺部分业绩</a:t>
            </a:r>
            <a:r>
              <a:rPr kumimoji="0" lang="zh-CN" altLang="en-US" sz="4000" b="1" i="0" u="none" strike="noStrike" kern="1200" cap="none" spc="0" normalizeH="0" baseline="0" noProof="0" dirty="0" smtClean="0">
                <a:ln>
                  <a:noFill/>
                </a:ln>
                <a:solidFill>
                  <a:srgbClr val="FF0000"/>
                </a:solidFill>
                <a:effectLst/>
                <a:uLnTx/>
                <a:uFillTx/>
                <a:latin typeface="+mj-lt"/>
                <a:ea typeface="+mj-ea"/>
                <a:cs typeface="+mj-cs"/>
              </a:rPr>
              <a:t/>
            </a:r>
            <a:br>
              <a:rPr kumimoji="0" lang="zh-CN" altLang="en-US" sz="4000" b="1" i="0" u="none" strike="noStrike" kern="1200" cap="none" spc="0" normalizeH="0" baseline="0" noProof="0" dirty="0" smtClean="0">
                <a:ln>
                  <a:noFill/>
                </a:ln>
                <a:solidFill>
                  <a:srgbClr val="FF0000"/>
                </a:solidFill>
                <a:effectLst/>
                <a:uLnTx/>
                <a:uFillTx/>
                <a:latin typeface="+mj-lt"/>
                <a:ea typeface="+mj-ea"/>
                <a:cs typeface="+mj-cs"/>
              </a:rPr>
            </a:br>
            <a:r>
              <a:rPr kumimoji="0" lang="zh-CN" altLang="en-US" sz="4000" b="1" i="0" u="none" strike="noStrike" kern="1200" cap="none" spc="0" normalizeH="0" baseline="0" noProof="0" dirty="0" smtClean="0">
                <a:ln>
                  <a:noFill/>
                </a:ln>
                <a:solidFill>
                  <a:schemeClr val="tx2"/>
                </a:solidFill>
                <a:effectLst/>
                <a:uLnTx/>
                <a:uFillTx/>
                <a:latin typeface="+mj-lt"/>
                <a:ea typeface="+mj-ea"/>
                <a:cs typeface="+mj-cs"/>
              </a:rPr>
              <a:t/>
            </a:r>
            <a:br>
              <a:rPr kumimoji="0" lang="zh-CN" altLang="en-US" sz="4000" b="1" i="0" u="none" strike="noStrike" kern="1200" cap="none" spc="0" normalizeH="0" baseline="0" noProof="0" dirty="0" smtClean="0">
                <a:ln>
                  <a:noFill/>
                </a:ln>
                <a:solidFill>
                  <a:schemeClr val="tx2"/>
                </a:solidFill>
                <a:effectLst/>
                <a:uLnTx/>
                <a:uFillTx/>
                <a:latin typeface="+mj-lt"/>
                <a:ea typeface="+mj-ea"/>
                <a:cs typeface="+mj-cs"/>
              </a:rPr>
            </a:br>
            <a:endParaRPr kumimoji="0" lang="zh-CN" altLang="en-US" sz="4000" b="1" i="0" u="none" strike="noStrike" kern="1200" cap="none" spc="0" normalizeH="0" baseline="0" noProof="0" dirty="0">
              <a:ln>
                <a:noFill/>
              </a:ln>
              <a:solidFill>
                <a:schemeClr val="tx2"/>
              </a:solidFill>
              <a:effectLst/>
              <a:uLnTx/>
              <a:uFillTx/>
              <a:latin typeface="+mj-lt"/>
              <a:ea typeface="+mj-ea"/>
              <a:cs typeface="+mj-cs"/>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 y="1591010"/>
            <a:ext cx="7869227" cy="5114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2529"/>
          <p:cNvSpPr txBox="1">
            <a:spLocks noChangeArrowheads="1"/>
          </p:cNvSpPr>
          <p:nvPr/>
        </p:nvSpPr>
        <p:spPr bwMode="auto">
          <a:xfrm>
            <a:off x="152400" y="685800"/>
            <a:ext cx="8458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3200" b="1" i="0" u="none" strike="noStrike" kern="1200" cap="none" spc="0" normalizeH="0" baseline="0" noProof="0" dirty="0" smtClean="0">
                <a:ln>
                  <a:noFill/>
                </a:ln>
                <a:solidFill>
                  <a:schemeClr val="tx2"/>
                </a:solidFill>
                <a:effectLst/>
                <a:uLnTx/>
                <a:uFillTx/>
                <a:latin typeface="+mj-lt"/>
                <a:ea typeface="+mj-ea"/>
                <a:cs typeface="+mj-cs"/>
              </a:rPr>
              <a:t/>
            </a:r>
            <a:br>
              <a:rPr kumimoji="0" lang="en-US" altLang="zh-CN" sz="3200" b="1" i="0" u="none" strike="noStrike" kern="1200" cap="none" spc="0" normalizeH="0" baseline="0" noProof="0" dirty="0" smtClean="0">
                <a:ln>
                  <a:noFill/>
                </a:ln>
                <a:solidFill>
                  <a:schemeClr val="tx2"/>
                </a:solidFill>
                <a:effectLst/>
                <a:uLnTx/>
                <a:uFillTx/>
                <a:latin typeface="+mj-lt"/>
                <a:ea typeface="+mj-ea"/>
                <a:cs typeface="+mj-cs"/>
              </a:rPr>
            </a:br>
            <a:r>
              <a:rPr kumimoji="0" lang="en-US" altLang="zh-CN" sz="9600" b="1"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r>
            <a:br>
              <a:rPr kumimoji="0" lang="en-US" altLang="zh-CN" sz="9600" b="1"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br>
            <a:r>
              <a:rPr lang="en-US" altLang="zh-CN" sz="9600" b="1" dirty="0">
                <a:solidFill>
                  <a:srgbClr val="FF0000"/>
                </a:solidFill>
                <a:latin typeface="黑体" panose="02010609060101010101" pitchFamily="49" charset="-122"/>
                <a:ea typeface="黑体" panose="02010609060101010101" pitchFamily="49" charset="-122"/>
              </a:rPr>
              <a:t>3</a:t>
            </a:r>
            <a:r>
              <a:rPr kumimoji="0" lang="en-US" altLang="zh-CN" sz="96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 </a:t>
            </a:r>
            <a:r>
              <a:rPr kumimoji="0" lang="zh-CN" altLang="en-US" sz="96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基坑负压空气射流深井降水工艺部分业绩</a:t>
            </a:r>
            <a:r>
              <a:rPr kumimoji="0" lang="zh-CN" altLang="en-US" sz="4000" b="1" i="0" u="none" strike="noStrike" kern="1200" cap="none" spc="0" normalizeH="0" baseline="0" noProof="0" dirty="0" smtClean="0">
                <a:ln>
                  <a:noFill/>
                </a:ln>
                <a:solidFill>
                  <a:srgbClr val="FF0000"/>
                </a:solidFill>
                <a:effectLst/>
                <a:uLnTx/>
                <a:uFillTx/>
                <a:latin typeface="+mj-lt"/>
                <a:ea typeface="+mj-ea"/>
                <a:cs typeface="+mj-cs"/>
              </a:rPr>
              <a:t/>
            </a:r>
            <a:br>
              <a:rPr kumimoji="0" lang="zh-CN" altLang="en-US" sz="4000" b="1" i="0" u="none" strike="noStrike" kern="1200" cap="none" spc="0" normalizeH="0" baseline="0" noProof="0" dirty="0" smtClean="0">
                <a:ln>
                  <a:noFill/>
                </a:ln>
                <a:solidFill>
                  <a:srgbClr val="FF0000"/>
                </a:solidFill>
                <a:effectLst/>
                <a:uLnTx/>
                <a:uFillTx/>
                <a:latin typeface="+mj-lt"/>
                <a:ea typeface="+mj-ea"/>
                <a:cs typeface="+mj-cs"/>
              </a:rPr>
            </a:br>
            <a:r>
              <a:rPr kumimoji="0" lang="zh-CN" altLang="en-US" sz="4000" b="1" i="0" u="none" strike="noStrike" kern="1200" cap="none" spc="0" normalizeH="0" baseline="0" noProof="0" dirty="0" smtClean="0">
                <a:ln>
                  <a:noFill/>
                </a:ln>
                <a:solidFill>
                  <a:schemeClr val="tx2"/>
                </a:solidFill>
                <a:effectLst/>
                <a:uLnTx/>
                <a:uFillTx/>
                <a:latin typeface="+mj-lt"/>
                <a:ea typeface="+mj-ea"/>
                <a:cs typeface="+mj-cs"/>
              </a:rPr>
              <a:t/>
            </a:r>
            <a:br>
              <a:rPr kumimoji="0" lang="zh-CN" altLang="en-US" sz="4000" b="1" i="0" u="none" strike="noStrike" kern="1200" cap="none" spc="0" normalizeH="0" baseline="0" noProof="0" dirty="0" smtClean="0">
                <a:ln>
                  <a:noFill/>
                </a:ln>
                <a:solidFill>
                  <a:schemeClr val="tx2"/>
                </a:solidFill>
                <a:effectLst/>
                <a:uLnTx/>
                <a:uFillTx/>
                <a:latin typeface="+mj-lt"/>
                <a:ea typeface="+mj-ea"/>
                <a:cs typeface="+mj-cs"/>
              </a:rPr>
            </a:br>
            <a:endParaRPr kumimoji="0" lang="zh-CN" altLang="en-US" sz="4000" b="1" i="0" u="none" strike="noStrike" kern="1200" cap="none" spc="0" normalizeH="0" baseline="0" noProof="0" dirty="0">
              <a:ln>
                <a:noFill/>
              </a:ln>
              <a:solidFill>
                <a:schemeClr val="tx2"/>
              </a:solidFill>
              <a:effectLst/>
              <a:uLnTx/>
              <a:uFillTx/>
              <a:latin typeface="+mj-lt"/>
              <a:ea typeface="+mj-ea"/>
              <a:cs typeface="+mj-cs"/>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4" y="1584964"/>
            <a:ext cx="7934367" cy="512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2529"/>
          <p:cNvSpPr txBox="1">
            <a:spLocks noChangeArrowheads="1"/>
          </p:cNvSpPr>
          <p:nvPr/>
        </p:nvSpPr>
        <p:spPr bwMode="auto">
          <a:xfrm>
            <a:off x="152400" y="685800"/>
            <a:ext cx="8458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3200" b="1" i="0" u="none" strike="noStrike" kern="1200" cap="none" spc="0" normalizeH="0" baseline="0" noProof="0" dirty="0" smtClean="0">
                <a:ln>
                  <a:noFill/>
                </a:ln>
                <a:solidFill>
                  <a:schemeClr val="tx2"/>
                </a:solidFill>
                <a:effectLst/>
                <a:uLnTx/>
                <a:uFillTx/>
                <a:latin typeface="+mj-lt"/>
                <a:ea typeface="+mj-ea"/>
                <a:cs typeface="+mj-cs"/>
              </a:rPr>
              <a:t/>
            </a:r>
            <a:br>
              <a:rPr kumimoji="0" lang="en-US" altLang="zh-CN" sz="3200" b="1" i="0" u="none" strike="noStrike" kern="1200" cap="none" spc="0" normalizeH="0" baseline="0" noProof="0" dirty="0" smtClean="0">
                <a:ln>
                  <a:noFill/>
                </a:ln>
                <a:solidFill>
                  <a:schemeClr val="tx2"/>
                </a:solidFill>
                <a:effectLst/>
                <a:uLnTx/>
                <a:uFillTx/>
                <a:latin typeface="+mj-lt"/>
                <a:ea typeface="+mj-ea"/>
                <a:cs typeface="+mj-cs"/>
              </a:rPr>
            </a:br>
            <a:r>
              <a:rPr kumimoji="0" lang="en-US" altLang="zh-CN" sz="9600" b="1"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r>
            <a:br>
              <a:rPr kumimoji="0" lang="en-US" altLang="zh-CN" sz="9600" b="1"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br>
            <a:r>
              <a:rPr lang="en-US" altLang="zh-CN" sz="9600" b="1" dirty="0">
                <a:solidFill>
                  <a:srgbClr val="FF0000"/>
                </a:solidFill>
                <a:latin typeface="黑体" panose="02010609060101010101" pitchFamily="49" charset="-122"/>
                <a:ea typeface="黑体" panose="02010609060101010101" pitchFamily="49" charset="-122"/>
              </a:rPr>
              <a:t>3</a:t>
            </a:r>
            <a:r>
              <a:rPr kumimoji="0" lang="en-US" altLang="zh-CN" sz="96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 </a:t>
            </a:r>
            <a:r>
              <a:rPr kumimoji="0" lang="zh-CN" altLang="en-US" sz="96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基坑负压空气射流深井降水工艺部分业绩</a:t>
            </a:r>
            <a:r>
              <a:rPr kumimoji="0" lang="zh-CN" altLang="en-US" sz="4000" b="1" i="0" u="none" strike="noStrike" kern="1200" cap="none" spc="0" normalizeH="0" baseline="0" noProof="0" dirty="0" smtClean="0">
                <a:ln>
                  <a:noFill/>
                </a:ln>
                <a:solidFill>
                  <a:srgbClr val="FF0000"/>
                </a:solidFill>
                <a:effectLst/>
                <a:uLnTx/>
                <a:uFillTx/>
                <a:latin typeface="+mj-lt"/>
                <a:ea typeface="+mj-ea"/>
                <a:cs typeface="+mj-cs"/>
              </a:rPr>
              <a:t/>
            </a:r>
            <a:br>
              <a:rPr kumimoji="0" lang="zh-CN" altLang="en-US" sz="4000" b="1" i="0" u="none" strike="noStrike" kern="1200" cap="none" spc="0" normalizeH="0" baseline="0" noProof="0" dirty="0" smtClean="0">
                <a:ln>
                  <a:noFill/>
                </a:ln>
                <a:solidFill>
                  <a:srgbClr val="FF0000"/>
                </a:solidFill>
                <a:effectLst/>
                <a:uLnTx/>
                <a:uFillTx/>
                <a:latin typeface="+mj-lt"/>
                <a:ea typeface="+mj-ea"/>
                <a:cs typeface="+mj-cs"/>
              </a:rPr>
            </a:br>
            <a:r>
              <a:rPr kumimoji="0" lang="zh-CN" altLang="en-US" sz="4000" b="1" i="0" u="none" strike="noStrike" kern="1200" cap="none" spc="0" normalizeH="0" baseline="0" noProof="0" dirty="0" smtClean="0">
                <a:ln>
                  <a:noFill/>
                </a:ln>
                <a:solidFill>
                  <a:schemeClr val="tx2"/>
                </a:solidFill>
                <a:effectLst/>
                <a:uLnTx/>
                <a:uFillTx/>
                <a:latin typeface="+mj-lt"/>
                <a:ea typeface="+mj-ea"/>
                <a:cs typeface="+mj-cs"/>
              </a:rPr>
              <a:t/>
            </a:r>
            <a:br>
              <a:rPr kumimoji="0" lang="zh-CN" altLang="en-US" sz="4000" b="1" i="0" u="none" strike="noStrike" kern="1200" cap="none" spc="0" normalizeH="0" baseline="0" noProof="0" dirty="0" smtClean="0">
                <a:ln>
                  <a:noFill/>
                </a:ln>
                <a:solidFill>
                  <a:schemeClr val="tx2"/>
                </a:solidFill>
                <a:effectLst/>
                <a:uLnTx/>
                <a:uFillTx/>
                <a:latin typeface="+mj-lt"/>
                <a:ea typeface="+mj-ea"/>
                <a:cs typeface="+mj-cs"/>
              </a:rPr>
            </a:br>
            <a:endParaRPr kumimoji="0" lang="zh-CN" altLang="en-US" sz="4000" b="1" i="0" u="none" strike="noStrike" kern="1200" cap="none" spc="0" normalizeH="0" baseline="0" noProof="0" dirty="0">
              <a:ln>
                <a:noFill/>
              </a:ln>
              <a:solidFill>
                <a:schemeClr val="tx2"/>
              </a:solidFill>
              <a:effectLst/>
              <a:uLnTx/>
              <a:uFillTx/>
              <a:latin typeface="+mj-lt"/>
              <a:ea typeface="+mj-ea"/>
              <a:cs typeface="+mj-cs"/>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71" y="1560502"/>
            <a:ext cx="8164027" cy="5242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2529"/>
          <p:cNvSpPr txBox="1">
            <a:spLocks noChangeArrowheads="1"/>
          </p:cNvSpPr>
          <p:nvPr/>
        </p:nvSpPr>
        <p:spPr bwMode="auto">
          <a:xfrm>
            <a:off x="152400" y="685800"/>
            <a:ext cx="8458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3200" b="1" i="0" u="none" strike="noStrike" kern="1200" cap="none" spc="0" normalizeH="0" baseline="0" noProof="0" dirty="0" smtClean="0">
                <a:ln>
                  <a:noFill/>
                </a:ln>
                <a:solidFill>
                  <a:schemeClr val="tx2"/>
                </a:solidFill>
                <a:effectLst/>
                <a:uLnTx/>
                <a:uFillTx/>
                <a:latin typeface="+mj-lt"/>
                <a:ea typeface="+mj-ea"/>
                <a:cs typeface="+mj-cs"/>
              </a:rPr>
              <a:t/>
            </a:r>
            <a:br>
              <a:rPr kumimoji="0" lang="en-US" altLang="zh-CN" sz="3200" b="1" i="0" u="none" strike="noStrike" kern="1200" cap="none" spc="0" normalizeH="0" baseline="0" noProof="0" dirty="0" smtClean="0">
                <a:ln>
                  <a:noFill/>
                </a:ln>
                <a:solidFill>
                  <a:schemeClr val="tx2"/>
                </a:solidFill>
                <a:effectLst/>
                <a:uLnTx/>
                <a:uFillTx/>
                <a:latin typeface="+mj-lt"/>
                <a:ea typeface="+mj-ea"/>
                <a:cs typeface="+mj-cs"/>
              </a:rPr>
            </a:br>
            <a:r>
              <a:rPr kumimoji="0" lang="en-US" altLang="zh-CN" sz="9600" b="1"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r>
            <a:br>
              <a:rPr kumimoji="0" lang="en-US" altLang="zh-CN" sz="9600" b="1"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br>
            <a:r>
              <a:rPr lang="en-US" altLang="zh-CN" sz="9600" b="1" dirty="0">
                <a:solidFill>
                  <a:srgbClr val="FF0000"/>
                </a:solidFill>
                <a:latin typeface="黑体" panose="02010609060101010101" pitchFamily="49" charset="-122"/>
                <a:ea typeface="黑体" panose="02010609060101010101" pitchFamily="49" charset="-122"/>
              </a:rPr>
              <a:t>3</a:t>
            </a:r>
            <a:r>
              <a:rPr kumimoji="0" lang="en-US" altLang="zh-CN" sz="96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 </a:t>
            </a:r>
            <a:r>
              <a:rPr kumimoji="0" lang="zh-CN" altLang="en-US" sz="96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基坑负压空气射流深井降水工艺部分业绩</a:t>
            </a:r>
            <a:r>
              <a:rPr kumimoji="0" lang="zh-CN" altLang="en-US" sz="4000" b="1" i="0" u="none" strike="noStrike" kern="1200" cap="none" spc="0" normalizeH="0" baseline="0" noProof="0" dirty="0" smtClean="0">
                <a:ln>
                  <a:noFill/>
                </a:ln>
                <a:solidFill>
                  <a:srgbClr val="FF0000"/>
                </a:solidFill>
                <a:effectLst/>
                <a:uLnTx/>
                <a:uFillTx/>
                <a:latin typeface="+mj-lt"/>
                <a:ea typeface="+mj-ea"/>
                <a:cs typeface="+mj-cs"/>
              </a:rPr>
              <a:t/>
            </a:r>
            <a:br>
              <a:rPr kumimoji="0" lang="zh-CN" altLang="en-US" sz="4000" b="1" i="0" u="none" strike="noStrike" kern="1200" cap="none" spc="0" normalizeH="0" baseline="0" noProof="0" dirty="0" smtClean="0">
                <a:ln>
                  <a:noFill/>
                </a:ln>
                <a:solidFill>
                  <a:srgbClr val="FF0000"/>
                </a:solidFill>
                <a:effectLst/>
                <a:uLnTx/>
                <a:uFillTx/>
                <a:latin typeface="+mj-lt"/>
                <a:ea typeface="+mj-ea"/>
                <a:cs typeface="+mj-cs"/>
              </a:rPr>
            </a:br>
            <a:r>
              <a:rPr kumimoji="0" lang="zh-CN" altLang="en-US" sz="4000" b="1" i="0" u="none" strike="noStrike" kern="1200" cap="none" spc="0" normalizeH="0" baseline="0" noProof="0" dirty="0" smtClean="0">
                <a:ln>
                  <a:noFill/>
                </a:ln>
                <a:solidFill>
                  <a:schemeClr val="tx2"/>
                </a:solidFill>
                <a:effectLst/>
                <a:uLnTx/>
                <a:uFillTx/>
                <a:latin typeface="+mj-lt"/>
                <a:ea typeface="+mj-ea"/>
                <a:cs typeface="+mj-cs"/>
              </a:rPr>
              <a:t/>
            </a:r>
            <a:br>
              <a:rPr kumimoji="0" lang="zh-CN" altLang="en-US" sz="4000" b="1" i="0" u="none" strike="noStrike" kern="1200" cap="none" spc="0" normalizeH="0" baseline="0" noProof="0" dirty="0" smtClean="0">
                <a:ln>
                  <a:noFill/>
                </a:ln>
                <a:solidFill>
                  <a:schemeClr val="tx2"/>
                </a:solidFill>
                <a:effectLst/>
                <a:uLnTx/>
                <a:uFillTx/>
                <a:latin typeface="+mj-lt"/>
                <a:ea typeface="+mj-ea"/>
                <a:cs typeface="+mj-cs"/>
              </a:rPr>
            </a:br>
            <a:endParaRPr kumimoji="0" lang="zh-CN" altLang="en-US" sz="4000" b="1" i="0" u="none" strike="noStrike" kern="1200" cap="none" spc="0" normalizeH="0" baseline="0" noProof="0" dirty="0">
              <a:ln>
                <a:noFill/>
              </a:ln>
              <a:solidFill>
                <a:schemeClr val="tx2"/>
              </a:solidFill>
              <a:effectLst/>
              <a:uLnTx/>
              <a:uFillTx/>
              <a:latin typeface="+mj-lt"/>
              <a:ea typeface="+mj-ea"/>
              <a:cs typeface="+mj-cs"/>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95" y="1581902"/>
            <a:ext cx="8043319" cy="5181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2529"/>
          <p:cNvSpPr txBox="1">
            <a:spLocks noChangeArrowheads="1"/>
          </p:cNvSpPr>
          <p:nvPr/>
        </p:nvSpPr>
        <p:spPr bwMode="auto">
          <a:xfrm>
            <a:off x="152400" y="685800"/>
            <a:ext cx="8458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3200" b="1" i="0" u="none" strike="noStrike" kern="1200" cap="none" spc="0" normalizeH="0" baseline="0" noProof="0" dirty="0" smtClean="0">
                <a:ln>
                  <a:noFill/>
                </a:ln>
                <a:solidFill>
                  <a:schemeClr val="tx2"/>
                </a:solidFill>
                <a:effectLst/>
                <a:uLnTx/>
                <a:uFillTx/>
                <a:latin typeface="+mj-lt"/>
                <a:ea typeface="+mj-ea"/>
                <a:cs typeface="+mj-cs"/>
              </a:rPr>
              <a:t/>
            </a:r>
            <a:br>
              <a:rPr kumimoji="0" lang="en-US" altLang="zh-CN" sz="3200" b="1" i="0" u="none" strike="noStrike" kern="1200" cap="none" spc="0" normalizeH="0" baseline="0" noProof="0" dirty="0" smtClean="0">
                <a:ln>
                  <a:noFill/>
                </a:ln>
                <a:solidFill>
                  <a:schemeClr val="tx2"/>
                </a:solidFill>
                <a:effectLst/>
                <a:uLnTx/>
                <a:uFillTx/>
                <a:latin typeface="+mj-lt"/>
                <a:ea typeface="+mj-ea"/>
                <a:cs typeface="+mj-cs"/>
              </a:rPr>
            </a:br>
            <a:r>
              <a:rPr kumimoji="0" lang="en-US" altLang="zh-CN" sz="9600" b="1"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r>
            <a:br>
              <a:rPr kumimoji="0" lang="en-US" altLang="zh-CN" sz="9600" b="1"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br>
            <a:r>
              <a:rPr lang="en-US" altLang="zh-CN" sz="9600" b="1" dirty="0">
                <a:solidFill>
                  <a:srgbClr val="FF0000"/>
                </a:solidFill>
                <a:latin typeface="黑体" panose="02010609060101010101" pitchFamily="49" charset="-122"/>
                <a:ea typeface="黑体" panose="02010609060101010101" pitchFamily="49" charset="-122"/>
              </a:rPr>
              <a:t>3</a:t>
            </a:r>
            <a:r>
              <a:rPr kumimoji="0" lang="en-US" altLang="zh-CN" sz="96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 </a:t>
            </a:r>
            <a:r>
              <a:rPr kumimoji="0" lang="zh-CN" altLang="en-US" sz="96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基坑负压空气射流深井降水工艺部分业绩</a:t>
            </a:r>
            <a:r>
              <a:rPr kumimoji="0" lang="zh-CN" altLang="en-US" sz="4000" b="1" i="0" u="none" strike="noStrike" kern="1200" cap="none" spc="0" normalizeH="0" baseline="0" noProof="0" dirty="0" smtClean="0">
                <a:ln>
                  <a:noFill/>
                </a:ln>
                <a:solidFill>
                  <a:srgbClr val="FF0000"/>
                </a:solidFill>
                <a:effectLst/>
                <a:uLnTx/>
                <a:uFillTx/>
                <a:latin typeface="+mj-lt"/>
                <a:ea typeface="+mj-ea"/>
                <a:cs typeface="+mj-cs"/>
              </a:rPr>
              <a:t/>
            </a:r>
            <a:br>
              <a:rPr kumimoji="0" lang="zh-CN" altLang="en-US" sz="4000" b="1" i="0" u="none" strike="noStrike" kern="1200" cap="none" spc="0" normalizeH="0" baseline="0" noProof="0" dirty="0" smtClean="0">
                <a:ln>
                  <a:noFill/>
                </a:ln>
                <a:solidFill>
                  <a:srgbClr val="FF0000"/>
                </a:solidFill>
                <a:effectLst/>
                <a:uLnTx/>
                <a:uFillTx/>
                <a:latin typeface="+mj-lt"/>
                <a:ea typeface="+mj-ea"/>
                <a:cs typeface="+mj-cs"/>
              </a:rPr>
            </a:br>
            <a:r>
              <a:rPr kumimoji="0" lang="zh-CN" altLang="en-US" sz="4000" b="1" i="0" u="none" strike="noStrike" kern="1200" cap="none" spc="0" normalizeH="0" baseline="0" noProof="0" dirty="0" smtClean="0">
                <a:ln>
                  <a:noFill/>
                </a:ln>
                <a:solidFill>
                  <a:schemeClr val="tx2"/>
                </a:solidFill>
                <a:effectLst/>
                <a:uLnTx/>
                <a:uFillTx/>
                <a:latin typeface="+mj-lt"/>
                <a:ea typeface="+mj-ea"/>
                <a:cs typeface="+mj-cs"/>
              </a:rPr>
              <a:t/>
            </a:r>
            <a:br>
              <a:rPr kumimoji="0" lang="zh-CN" altLang="en-US" sz="4000" b="1" i="0" u="none" strike="noStrike" kern="1200" cap="none" spc="0" normalizeH="0" baseline="0" noProof="0" dirty="0" smtClean="0">
                <a:ln>
                  <a:noFill/>
                </a:ln>
                <a:solidFill>
                  <a:schemeClr val="tx2"/>
                </a:solidFill>
                <a:effectLst/>
                <a:uLnTx/>
                <a:uFillTx/>
                <a:latin typeface="+mj-lt"/>
                <a:ea typeface="+mj-ea"/>
                <a:cs typeface="+mj-cs"/>
              </a:rPr>
            </a:br>
            <a:endParaRPr kumimoji="0" lang="zh-CN" altLang="en-US" sz="4000" b="1" i="0" u="none" strike="noStrike" kern="1200" cap="none" spc="0" normalizeH="0" baseline="0" noProof="0" dirty="0">
              <a:ln>
                <a:noFill/>
              </a:ln>
              <a:solidFill>
                <a:schemeClr val="tx2"/>
              </a:solidFill>
              <a:effectLst/>
              <a:uLnTx/>
              <a:uFillTx/>
              <a:latin typeface="+mj-lt"/>
              <a:ea typeface="+mj-ea"/>
              <a:cs typeface="+mj-cs"/>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600248"/>
            <a:ext cx="8059888" cy="5105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2529"/>
          <p:cNvSpPr txBox="1">
            <a:spLocks noChangeArrowheads="1"/>
          </p:cNvSpPr>
          <p:nvPr/>
        </p:nvSpPr>
        <p:spPr bwMode="auto">
          <a:xfrm>
            <a:off x="152400" y="685800"/>
            <a:ext cx="8458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3200" b="1" i="0" u="none" strike="noStrike" kern="1200" cap="none" spc="0" normalizeH="0" baseline="0" noProof="0" dirty="0" smtClean="0">
                <a:ln>
                  <a:noFill/>
                </a:ln>
                <a:solidFill>
                  <a:schemeClr val="tx2"/>
                </a:solidFill>
                <a:effectLst/>
                <a:uLnTx/>
                <a:uFillTx/>
                <a:latin typeface="+mj-lt"/>
                <a:ea typeface="+mj-ea"/>
                <a:cs typeface="+mj-cs"/>
              </a:rPr>
              <a:t/>
            </a:r>
            <a:br>
              <a:rPr kumimoji="0" lang="en-US" altLang="zh-CN" sz="3200" b="1" i="0" u="none" strike="noStrike" kern="1200" cap="none" spc="0" normalizeH="0" baseline="0" noProof="0" dirty="0" smtClean="0">
                <a:ln>
                  <a:noFill/>
                </a:ln>
                <a:solidFill>
                  <a:schemeClr val="tx2"/>
                </a:solidFill>
                <a:effectLst/>
                <a:uLnTx/>
                <a:uFillTx/>
                <a:latin typeface="+mj-lt"/>
                <a:ea typeface="+mj-ea"/>
                <a:cs typeface="+mj-cs"/>
              </a:rPr>
            </a:br>
            <a:r>
              <a:rPr kumimoji="0" lang="en-US" altLang="zh-CN" sz="9600" b="1"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r>
            <a:br>
              <a:rPr kumimoji="0" lang="en-US" altLang="zh-CN" sz="9600" b="1"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br>
            <a:r>
              <a:rPr lang="en-US" altLang="zh-CN" sz="9600" b="1" dirty="0">
                <a:solidFill>
                  <a:srgbClr val="FF0000"/>
                </a:solidFill>
                <a:latin typeface="黑体" panose="02010609060101010101" pitchFamily="49" charset="-122"/>
                <a:ea typeface="黑体" panose="02010609060101010101" pitchFamily="49" charset="-122"/>
              </a:rPr>
              <a:t>3</a:t>
            </a:r>
            <a:r>
              <a:rPr kumimoji="0" lang="en-US" altLang="zh-CN" sz="96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 </a:t>
            </a:r>
            <a:r>
              <a:rPr kumimoji="0" lang="zh-CN" altLang="en-US" sz="96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基坑负压空气射流深井降水工艺部分业绩</a:t>
            </a:r>
            <a:r>
              <a:rPr kumimoji="0" lang="zh-CN" altLang="en-US" sz="4000" b="1" i="0" u="none" strike="noStrike" kern="1200" cap="none" spc="0" normalizeH="0" baseline="0" noProof="0" dirty="0" smtClean="0">
                <a:ln>
                  <a:noFill/>
                </a:ln>
                <a:solidFill>
                  <a:srgbClr val="FF0000"/>
                </a:solidFill>
                <a:effectLst/>
                <a:uLnTx/>
                <a:uFillTx/>
                <a:latin typeface="+mj-lt"/>
                <a:ea typeface="+mj-ea"/>
                <a:cs typeface="+mj-cs"/>
              </a:rPr>
              <a:t/>
            </a:r>
            <a:br>
              <a:rPr kumimoji="0" lang="zh-CN" altLang="en-US" sz="4000" b="1" i="0" u="none" strike="noStrike" kern="1200" cap="none" spc="0" normalizeH="0" baseline="0" noProof="0" dirty="0" smtClean="0">
                <a:ln>
                  <a:noFill/>
                </a:ln>
                <a:solidFill>
                  <a:srgbClr val="FF0000"/>
                </a:solidFill>
                <a:effectLst/>
                <a:uLnTx/>
                <a:uFillTx/>
                <a:latin typeface="+mj-lt"/>
                <a:ea typeface="+mj-ea"/>
                <a:cs typeface="+mj-cs"/>
              </a:rPr>
            </a:br>
            <a:r>
              <a:rPr kumimoji="0" lang="zh-CN" altLang="en-US" sz="4000" b="1" i="0" u="none" strike="noStrike" kern="1200" cap="none" spc="0" normalizeH="0" baseline="0" noProof="0" dirty="0" smtClean="0">
                <a:ln>
                  <a:noFill/>
                </a:ln>
                <a:solidFill>
                  <a:schemeClr val="tx2"/>
                </a:solidFill>
                <a:effectLst/>
                <a:uLnTx/>
                <a:uFillTx/>
                <a:latin typeface="+mj-lt"/>
                <a:ea typeface="+mj-ea"/>
                <a:cs typeface="+mj-cs"/>
              </a:rPr>
              <a:t/>
            </a:r>
            <a:br>
              <a:rPr kumimoji="0" lang="zh-CN" altLang="en-US" sz="4000" b="1" i="0" u="none" strike="noStrike" kern="1200" cap="none" spc="0" normalizeH="0" baseline="0" noProof="0" dirty="0" smtClean="0">
                <a:ln>
                  <a:noFill/>
                </a:ln>
                <a:solidFill>
                  <a:schemeClr val="tx2"/>
                </a:solidFill>
                <a:effectLst/>
                <a:uLnTx/>
                <a:uFillTx/>
                <a:latin typeface="+mj-lt"/>
                <a:ea typeface="+mj-ea"/>
                <a:cs typeface="+mj-cs"/>
              </a:rPr>
            </a:br>
            <a:endParaRPr kumimoji="0" lang="zh-CN" altLang="en-US" sz="4000" b="1" i="0" u="none" strike="noStrike" kern="1200" cap="none" spc="0" normalizeH="0" baseline="0" noProof="0" dirty="0">
              <a:ln>
                <a:noFill/>
              </a:ln>
              <a:solidFill>
                <a:schemeClr val="tx2"/>
              </a:solidFill>
              <a:effectLst/>
              <a:uLnTx/>
              <a:uFillTx/>
              <a:latin typeface="+mj-lt"/>
              <a:ea typeface="+mj-ea"/>
              <a:cs typeface="+mj-cs"/>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294" y="1554575"/>
            <a:ext cx="8305582" cy="5263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2529"/>
          <p:cNvSpPr txBox="1">
            <a:spLocks noChangeArrowheads="1"/>
          </p:cNvSpPr>
          <p:nvPr/>
        </p:nvSpPr>
        <p:spPr bwMode="auto">
          <a:xfrm>
            <a:off x="152400" y="685800"/>
            <a:ext cx="8458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eaLnBrk="0" fontAlgn="base" hangingPunct="0">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3200" b="1" i="0" u="none" strike="noStrike" kern="1200" cap="none" spc="0" normalizeH="0" baseline="0" noProof="0" dirty="0" smtClean="0">
                <a:ln>
                  <a:noFill/>
                </a:ln>
                <a:solidFill>
                  <a:schemeClr val="tx2"/>
                </a:solidFill>
                <a:effectLst/>
                <a:uLnTx/>
                <a:uFillTx/>
                <a:latin typeface="+mj-lt"/>
                <a:ea typeface="+mj-ea"/>
                <a:cs typeface="+mj-cs"/>
              </a:rPr>
              <a:t/>
            </a:r>
            <a:br>
              <a:rPr kumimoji="0" lang="en-US" altLang="zh-CN" sz="3200" b="1" i="0" u="none" strike="noStrike" kern="1200" cap="none" spc="0" normalizeH="0" baseline="0" noProof="0" dirty="0" smtClean="0">
                <a:ln>
                  <a:noFill/>
                </a:ln>
                <a:solidFill>
                  <a:schemeClr val="tx2"/>
                </a:solidFill>
                <a:effectLst/>
                <a:uLnTx/>
                <a:uFillTx/>
                <a:latin typeface="+mj-lt"/>
                <a:ea typeface="+mj-ea"/>
                <a:cs typeface="+mj-cs"/>
              </a:rPr>
            </a:br>
            <a:r>
              <a:rPr kumimoji="0" lang="en-US" altLang="zh-CN" sz="9600" b="1"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r>
            <a:br>
              <a:rPr kumimoji="0" lang="en-US" altLang="zh-CN" sz="9600" b="1"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br>
            <a:r>
              <a:rPr lang="en-US" altLang="zh-CN" sz="9600" b="1" dirty="0">
                <a:solidFill>
                  <a:srgbClr val="FF0000"/>
                </a:solidFill>
                <a:latin typeface="黑体" panose="02010609060101010101" pitchFamily="49" charset="-122"/>
                <a:ea typeface="黑体" panose="02010609060101010101" pitchFamily="49" charset="-122"/>
              </a:rPr>
              <a:t>3</a:t>
            </a:r>
            <a:r>
              <a:rPr kumimoji="0" lang="en-US" altLang="zh-CN" sz="96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 </a:t>
            </a:r>
            <a:r>
              <a:rPr kumimoji="0" lang="zh-CN" altLang="en-US" sz="96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基坑负压空气射流深井降水工艺部分业绩</a:t>
            </a:r>
            <a:r>
              <a:rPr kumimoji="0" lang="zh-CN" altLang="en-US" sz="4000" b="1" i="0" u="none" strike="noStrike" kern="1200" cap="none" spc="0" normalizeH="0" baseline="0" noProof="0" dirty="0" smtClean="0">
                <a:ln>
                  <a:noFill/>
                </a:ln>
                <a:solidFill>
                  <a:srgbClr val="FF0000"/>
                </a:solidFill>
                <a:effectLst/>
                <a:uLnTx/>
                <a:uFillTx/>
                <a:latin typeface="+mj-lt"/>
                <a:ea typeface="+mj-ea"/>
                <a:cs typeface="+mj-cs"/>
              </a:rPr>
              <a:t/>
            </a:r>
            <a:br>
              <a:rPr kumimoji="0" lang="zh-CN" altLang="en-US" sz="4000" b="1" i="0" u="none" strike="noStrike" kern="1200" cap="none" spc="0" normalizeH="0" baseline="0" noProof="0" dirty="0" smtClean="0">
                <a:ln>
                  <a:noFill/>
                </a:ln>
                <a:solidFill>
                  <a:srgbClr val="FF0000"/>
                </a:solidFill>
                <a:effectLst/>
                <a:uLnTx/>
                <a:uFillTx/>
                <a:latin typeface="+mj-lt"/>
                <a:ea typeface="+mj-ea"/>
                <a:cs typeface="+mj-cs"/>
              </a:rPr>
            </a:br>
            <a:r>
              <a:rPr kumimoji="0" lang="zh-CN" altLang="en-US" sz="4000" b="1" i="0" u="none" strike="noStrike" kern="1200" cap="none" spc="0" normalizeH="0" baseline="0" noProof="0" dirty="0" smtClean="0">
                <a:ln>
                  <a:noFill/>
                </a:ln>
                <a:solidFill>
                  <a:schemeClr val="tx2"/>
                </a:solidFill>
                <a:effectLst/>
                <a:uLnTx/>
                <a:uFillTx/>
                <a:latin typeface="+mj-lt"/>
                <a:ea typeface="+mj-ea"/>
                <a:cs typeface="+mj-cs"/>
              </a:rPr>
              <a:t/>
            </a:r>
            <a:br>
              <a:rPr kumimoji="0" lang="zh-CN" altLang="en-US" sz="4000" b="1" i="0" u="none" strike="noStrike" kern="1200" cap="none" spc="0" normalizeH="0" baseline="0" noProof="0" dirty="0" smtClean="0">
                <a:ln>
                  <a:noFill/>
                </a:ln>
                <a:solidFill>
                  <a:schemeClr val="tx2"/>
                </a:solidFill>
                <a:effectLst/>
                <a:uLnTx/>
                <a:uFillTx/>
                <a:latin typeface="+mj-lt"/>
                <a:ea typeface="+mj-ea"/>
                <a:cs typeface="+mj-cs"/>
              </a:rPr>
            </a:br>
            <a:endParaRPr kumimoji="0" lang="zh-CN" altLang="en-US" sz="4000" b="1" i="0" u="none" strike="noStrike" kern="1200" cap="none" spc="0" normalizeH="0" baseline="0" noProof="0" dirty="0">
              <a:ln>
                <a:noFill/>
              </a:ln>
              <a:solidFill>
                <a:schemeClr val="tx2"/>
              </a:solidFill>
              <a:effectLst/>
              <a:uLnTx/>
              <a:uFillTx/>
              <a:latin typeface="+mj-lt"/>
              <a:ea typeface="+mj-ea"/>
              <a:cs typeface="+mj-cs"/>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30" y="1551410"/>
            <a:ext cx="7926428" cy="53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25601"/>
          <p:cNvSpPr>
            <a:spLocks noGrp="1"/>
          </p:cNvSpPr>
          <p:nvPr>
            <p:ph type="title"/>
          </p:nvPr>
        </p:nvSpPr>
        <p:spPr>
          <a:xfrm>
            <a:off x="152400" y="685800"/>
            <a:ext cx="8382000" cy="715963"/>
          </a:xfrm>
        </p:spPr>
        <p:txBody>
          <a:bodyPr vert="horz" wrap="square" lIns="91440" tIns="45720" rIns="91440" bIns="45720" anchor="ctr"/>
          <a:lstStyle/>
          <a:p>
            <a:pPr eaLnBrk="1" hangingPunct="1"/>
            <a:r>
              <a:rPr lang="en-US" altLang="zh-CN" sz="2400" b="1" dirty="0">
                <a:solidFill>
                  <a:srgbClr val="FF0000"/>
                </a:solidFill>
                <a:latin typeface="黑体" panose="02010609060101010101" pitchFamily="49" charset="-122"/>
                <a:ea typeface="黑体" panose="02010609060101010101" pitchFamily="49" charset="-122"/>
              </a:rPr>
              <a:t>4</a:t>
            </a:r>
            <a:r>
              <a:rPr lang="en-US" altLang="zh-CN" sz="2400" b="1" dirty="0" smtClean="0">
                <a:solidFill>
                  <a:srgbClr val="FF0000"/>
                </a:solidFill>
                <a:latin typeface="黑体" panose="02010609060101010101" pitchFamily="49" charset="-122"/>
                <a:ea typeface="黑体" panose="02010609060101010101" pitchFamily="49" charset="-122"/>
              </a:rPr>
              <a:t> </a:t>
            </a:r>
            <a:r>
              <a:rPr lang="zh-CN" altLang="en-US" sz="2400" b="1" dirty="0">
                <a:solidFill>
                  <a:srgbClr val="FF0000"/>
                </a:solidFill>
                <a:latin typeface="黑体" panose="02010609060101010101" pitchFamily="49" charset="-122"/>
                <a:ea typeface="黑体" panose="02010609060101010101" pitchFamily="49" charset="-122"/>
              </a:rPr>
              <a:t>经济效益分析</a:t>
            </a:r>
          </a:p>
        </p:txBody>
      </p:sp>
      <p:sp>
        <p:nvSpPr>
          <p:cNvPr id="45059" name="矩形 1"/>
          <p:cNvSpPr/>
          <p:nvPr/>
        </p:nvSpPr>
        <p:spPr>
          <a:xfrm>
            <a:off x="14288" y="1524000"/>
            <a:ext cx="8991600" cy="3415030"/>
          </a:xfrm>
          <a:prstGeom prst="rect">
            <a:avLst/>
          </a:prstGeom>
          <a:noFill/>
          <a:ln w="9525">
            <a:noFill/>
          </a:ln>
        </p:spPr>
        <p:txBody>
          <a:bodyPr>
            <a:spAutoFit/>
          </a:bodyPr>
          <a:lstStyle/>
          <a:p>
            <a:pPr indent="457200" algn="just" eaLnBrk="0" hangingPunct="0">
              <a:lnSpc>
                <a:spcPct val="150000"/>
              </a:lnSpc>
            </a:pPr>
            <a:r>
              <a:rPr lang="en-US" altLang="zh-CN"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、井管：现在抽水抽真空只需插入一根真空水管到井管内即可，降水井管径可根据工地状况适当缩小到</a:t>
            </a:r>
            <a:r>
              <a:rPr lang="en-US" altLang="zh-CN" dirty="0">
                <a:latin typeface="黑体" panose="02010609060101010101" pitchFamily="49" charset="-122"/>
                <a:ea typeface="黑体" panose="02010609060101010101" pitchFamily="49" charset="-122"/>
              </a:rPr>
              <a:t>48mm~273mm</a:t>
            </a:r>
            <a:r>
              <a:rPr lang="zh-CN" altLang="en-US" dirty="0">
                <a:latin typeface="黑体" panose="02010609060101010101" pitchFamily="49" charset="-122"/>
                <a:ea typeface="黑体" panose="02010609060101010101" pitchFamily="49" charset="-122"/>
              </a:rPr>
              <a:t>。</a:t>
            </a:r>
          </a:p>
          <a:p>
            <a:pPr indent="457200" algn="just" eaLnBrk="0" hangingPunct="0">
              <a:lnSpc>
                <a:spcPct val="150000"/>
              </a:lnSpc>
            </a:pP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、沉淀管：现在不需要设计沉淀管，每口井可节约</a:t>
            </a:r>
            <a:r>
              <a:rPr lang="en-US" altLang="zh-CN"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米的井管，或加深</a:t>
            </a:r>
            <a:r>
              <a:rPr lang="en-US" altLang="zh-CN"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米的抽水深度。</a:t>
            </a:r>
          </a:p>
          <a:p>
            <a:pPr indent="457200" algn="just" eaLnBrk="0" hangingPunct="0">
              <a:lnSpc>
                <a:spcPct val="150000"/>
              </a:lnSpc>
            </a:pPr>
            <a:r>
              <a:rPr lang="en-US" altLang="zh-CN"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、缩短工期：在降水运行过程中，只要开真空泵即可</a:t>
            </a:r>
            <a:r>
              <a:rPr lang="en-US" altLang="zh-CN" dirty="0">
                <a:latin typeface="黑体" panose="02010609060101010101" pitchFamily="49" charset="-122"/>
                <a:ea typeface="黑体" panose="02010609060101010101" pitchFamily="49" charset="-122"/>
              </a:rPr>
              <a:t>24</a:t>
            </a:r>
            <a:r>
              <a:rPr lang="zh-CN" altLang="en-US" dirty="0">
                <a:latin typeface="黑体" panose="02010609060101010101" pitchFamily="49" charset="-122"/>
                <a:ea typeface="黑体" panose="02010609060101010101" pitchFamily="49" charset="-122"/>
              </a:rPr>
              <a:t>小时不停的抽水抽真空，且井内无积水，可有效缩短</a:t>
            </a:r>
            <a:r>
              <a:rPr lang="en-US" altLang="zh-CN" dirty="0">
                <a:latin typeface="黑体" panose="02010609060101010101" pitchFamily="49" charset="-122"/>
                <a:ea typeface="黑体" panose="02010609060101010101" pitchFamily="49" charset="-122"/>
              </a:rPr>
              <a:t>5-10</a:t>
            </a:r>
            <a:r>
              <a:rPr lang="zh-CN" altLang="en-US" dirty="0">
                <a:latin typeface="黑体" panose="02010609060101010101" pitchFamily="49" charset="-122"/>
                <a:ea typeface="黑体" panose="02010609060101010101" pitchFamily="49" charset="-122"/>
              </a:rPr>
              <a:t>天降水工期，提高降水效率。</a:t>
            </a:r>
          </a:p>
          <a:p>
            <a:pPr indent="457200" algn="just" eaLnBrk="0" hangingPunct="0">
              <a:lnSpc>
                <a:spcPct val="150000"/>
              </a:lnSpc>
            </a:pPr>
            <a:r>
              <a:rPr lang="en-US" altLang="zh-CN" dirty="0">
                <a:latin typeface="黑体" panose="02010609060101010101" pitchFamily="49" charset="-122"/>
                <a:ea typeface="黑体" panose="02010609060101010101" pitchFamily="49" charset="-122"/>
              </a:rPr>
              <a:t>4</a:t>
            </a:r>
            <a:r>
              <a:rPr lang="zh-CN" altLang="en-US" dirty="0">
                <a:latin typeface="黑体" panose="02010609060101010101" pitchFamily="49" charset="-122"/>
                <a:ea typeface="黑体" panose="02010609060101010101" pitchFamily="49" charset="-122"/>
              </a:rPr>
              <a:t>、运行：在整个降水运行</a:t>
            </a:r>
            <a:r>
              <a:rPr lang="zh-CN" altLang="en-US" dirty="0">
                <a:latin typeface="黑体" panose="02010609060101010101" pitchFamily="49" charset="-122"/>
                <a:ea typeface="黑体" panose="02010609060101010101" pitchFamily="49" charset="-122"/>
                <a:sym typeface="+mn-ea"/>
              </a:rPr>
              <a:t>中不用下放水泵，换水泵，架设电缆和电箱</a:t>
            </a:r>
            <a:r>
              <a:rPr lang="zh-CN"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sym typeface="+mn-ea"/>
              </a:rPr>
              <a:t>在土方开挖过程中，可辅助抽少量明排水</a:t>
            </a:r>
            <a:r>
              <a:rPr lang="zh-CN" altLang="en-US" dirty="0">
                <a:latin typeface="黑体" panose="02010609060101010101" pitchFamily="49" charset="-122"/>
                <a:ea typeface="黑体" panose="02010609060101010101" pitchFamily="49" charset="-122"/>
              </a:rPr>
              <a:t>，人工和设备成本相对减少。</a:t>
            </a:r>
          </a:p>
        </p:txBody>
      </p:sp>
    </p:spTree>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26625"/>
          <p:cNvSpPr>
            <a:spLocks noGrp="1"/>
          </p:cNvSpPr>
          <p:nvPr>
            <p:ph type="title"/>
          </p:nvPr>
        </p:nvSpPr>
        <p:spPr>
          <a:xfrm>
            <a:off x="152400" y="685800"/>
            <a:ext cx="8382000" cy="639763"/>
          </a:xfrm>
        </p:spPr>
        <p:txBody>
          <a:bodyPr vert="horz" wrap="square" lIns="91440" tIns="45720" rIns="91440" bIns="45720" anchor="ctr"/>
          <a:lstStyle/>
          <a:p>
            <a:pPr eaLnBrk="1" hangingPunct="1"/>
            <a:r>
              <a:rPr lang="en-US" altLang="zh-CN" sz="2400" b="1" dirty="0">
                <a:solidFill>
                  <a:srgbClr val="FF0000"/>
                </a:solidFill>
                <a:latin typeface="黑体" panose="02010609060101010101" pitchFamily="49" charset="-122"/>
                <a:ea typeface="黑体" panose="02010609060101010101" pitchFamily="49" charset="-122"/>
              </a:rPr>
              <a:t>5</a:t>
            </a:r>
            <a:r>
              <a:rPr lang="en-US" altLang="zh-CN" sz="2400" b="1" dirty="0" smtClean="0">
                <a:solidFill>
                  <a:srgbClr val="FF0000"/>
                </a:solidFill>
                <a:latin typeface="黑体" panose="02010609060101010101" pitchFamily="49" charset="-122"/>
                <a:ea typeface="黑体" panose="02010609060101010101" pitchFamily="49" charset="-122"/>
              </a:rPr>
              <a:t> </a:t>
            </a:r>
            <a:r>
              <a:rPr lang="zh-CN" altLang="en-US" sz="2400" b="1" dirty="0">
                <a:solidFill>
                  <a:srgbClr val="FF0000"/>
                </a:solidFill>
                <a:latin typeface="黑体" panose="02010609060101010101" pitchFamily="49" charset="-122"/>
                <a:ea typeface="黑体" panose="02010609060101010101" pitchFamily="49" charset="-122"/>
              </a:rPr>
              <a:t>结论和建议</a:t>
            </a:r>
          </a:p>
        </p:txBody>
      </p:sp>
      <p:sp>
        <p:nvSpPr>
          <p:cNvPr id="46083" name="矩形 1"/>
          <p:cNvSpPr/>
          <p:nvPr/>
        </p:nvSpPr>
        <p:spPr>
          <a:xfrm>
            <a:off x="0" y="1597025"/>
            <a:ext cx="9067800" cy="3830955"/>
          </a:xfrm>
          <a:prstGeom prst="rect">
            <a:avLst/>
          </a:prstGeom>
          <a:noFill/>
          <a:ln w="9525">
            <a:noFill/>
          </a:ln>
        </p:spPr>
        <p:txBody>
          <a:bodyPr>
            <a:spAutoFit/>
          </a:bodyPr>
          <a:lstStyle/>
          <a:p>
            <a:pPr indent="457200" algn="just" eaLnBrk="0" hangingPunct="0">
              <a:lnSpc>
                <a:spcPct val="150000"/>
              </a:lnSpc>
            </a:pPr>
            <a:r>
              <a:rPr lang="en-US" altLang="zh-CN"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、基坑负压空气射流深井降水工艺适用于粉土、粘土、淤泥质粘土和粉砂等各种土层，有效解决基坑降水难以疏干的问题，尤其在淤泥质粘土层中应用，土体中含水量下降明显。</a:t>
            </a:r>
            <a:r>
              <a:rPr lang="en-US" altLang="zh-CN" dirty="0">
                <a:latin typeface="黑体" panose="02010609060101010101" pitchFamily="49" charset="-122"/>
                <a:ea typeface="黑体" panose="02010609060101010101" pitchFamily="49" charset="-122"/>
              </a:rPr>
              <a:t> </a:t>
            </a:r>
          </a:p>
          <a:p>
            <a:pPr indent="457200" algn="just" eaLnBrk="0" hangingPunct="0">
              <a:lnSpc>
                <a:spcPct val="150000"/>
              </a:lnSpc>
            </a:pP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、负压空气射流深井降水工艺也适用快速软地基处理。</a:t>
            </a:r>
          </a:p>
          <a:p>
            <a:pPr indent="457200" algn="just" eaLnBrk="0" hangingPunct="0">
              <a:lnSpc>
                <a:spcPct val="150000"/>
              </a:lnSpc>
            </a:pPr>
            <a:r>
              <a:rPr lang="en-US" altLang="zh-CN"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、今后进一步研发大型真空泵组，集中抽气、抽水、排水以解决大工地前期排水难的问题，以改善工地的整体环境。</a:t>
            </a:r>
            <a:endParaRPr lang="en-US" altLang="zh-CN" dirty="0">
              <a:latin typeface="黑体" panose="02010609060101010101" pitchFamily="49" charset="-122"/>
              <a:ea typeface="黑体" panose="02010609060101010101" pitchFamily="49" charset="-122"/>
            </a:endParaRPr>
          </a:p>
          <a:p>
            <a:pPr indent="457200" algn="just" eaLnBrk="0" hangingPunct="0">
              <a:lnSpc>
                <a:spcPct val="150000"/>
              </a:lnSpc>
            </a:pPr>
            <a:r>
              <a:rPr lang="en-US" altLang="zh-CN" dirty="0">
                <a:latin typeface="黑体" panose="02010609060101010101" pitchFamily="49" charset="-122"/>
                <a:ea typeface="黑体" panose="02010609060101010101" pitchFamily="49" charset="-122"/>
              </a:rPr>
              <a:t>4</a:t>
            </a:r>
            <a:r>
              <a:rPr lang="zh-CN" altLang="en-US" dirty="0">
                <a:latin typeface="黑体" panose="02010609060101010101" pitchFamily="49" charset="-122"/>
                <a:ea typeface="黑体" panose="02010609060101010101" pitchFamily="49" charset="-122"/>
              </a:rPr>
              <a:t>、目前市场上非我公司使用上述专利的行为均属侵犯我公司专利权行为，属违法行为！为维护各公司良好社会形象，避免损害我公司的合法利益和该专利使用不当造成负面社会影响，请各公司谢绝使用仿冒我公司专利技术的施工单位。</a:t>
            </a:r>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
          <p:cNvSpPr/>
          <p:nvPr/>
        </p:nvSpPr>
        <p:spPr>
          <a:xfrm>
            <a:off x="0" y="730250"/>
            <a:ext cx="2970213" cy="461963"/>
          </a:xfrm>
          <a:prstGeom prst="rect">
            <a:avLst/>
          </a:prstGeom>
          <a:noFill/>
          <a:ln w="9525">
            <a:noFill/>
          </a:ln>
        </p:spPr>
        <p:txBody>
          <a:bodyPr wrap="none">
            <a:spAutoFit/>
          </a:bodyPr>
          <a:lstStyle/>
          <a:p>
            <a:pPr eaLnBrk="0" hangingPunct="0"/>
            <a:r>
              <a:rPr lang="en-US" altLang="zh-CN" sz="2400" b="1" dirty="0">
                <a:solidFill>
                  <a:srgbClr val="FF0000"/>
                </a:solidFill>
                <a:latin typeface="黑体" panose="02010609060101010101" pitchFamily="49" charset="-122"/>
                <a:ea typeface="黑体" panose="02010609060101010101" pitchFamily="49" charset="-122"/>
              </a:rPr>
              <a:t>1 </a:t>
            </a:r>
            <a:r>
              <a:rPr lang="zh-CN" altLang="en-US" sz="2400" b="1" dirty="0">
                <a:solidFill>
                  <a:srgbClr val="FF0000"/>
                </a:solidFill>
                <a:latin typeface="黑体" panose="02010609060101010101" pitchFamily="49" charset="-122"/>
                <a:ea typeface="黑体" panose="02010609060101010101" pitchFamily="49" charset="-122"/>
              </a:rPr>
              <a:t>降水工艺背景介绍</a:t>
            </a:r>
            <a:endParaRPr lang="zh-CN" altLang="en-US" sz="2400" dirty="0">
              <a:latin typeface="Tw Cen MT" panose="020B0602020104020603" pitchFamily="34" charset="0"/>
            </a:endParaRPr>
          </a:p>
        </p:txBody>
      </p:sp>
      <p:sp>
        <p:nvSpPr>
          <p:cNvPr id="12291" name="矩形 1"/>
          <p:cNvSpPr/>
          <p:nvPr/>
        </p:nvSpPr>
        <p:spPr>
          <a:xfrm>
            <a:off x="0" y="1755775"/>
            <a:ext cx="8458200" cy="2860675"/>
          </a:xfrm>
          <a:prstGeom prst="rect">
            <a:avLst/>
          </a:prstGeom>
          <a:noFill/>
          <a:ln w="9525">
            <a:noFill/>
          </a:ln>
        </p:spPr>
        <p:txBody>
          <a:bodyPr>
            <a:spAutoFit/>
          </a:bodyPr>
          <a:lstStyle/>
          <a:p>
            <a:pPr indent="457200" algn="just">
              <a:lnSpc>
                <a:spcPct val="150000"/>
              </a:lnSpc>
            </a:pPr>
            <a:r>
              <a:rPr lang="zh-CN" altLang="en-US" sz="2400" dirty="0">
                <a:solidFill>
                  <a:srgbClr val="000000"/>
                </a:solidFill>
                <a:latin typeface="黑体" panose="02010609060101010101" pitchFamily="49" charset="-122"/>
                <a:ea typeface="黑体" panose="02010609060101010101" pitchFamily="49" charset="-122"/>
              </a:rPr>
              <a:t>为降低基坑开挖土体的含水量，需在基坑内、外打设井点，利用机械设备抽水，使地下潜水水位降低，以满足基坑挖土需求，并对周边环境进行保护。</a:t>
            </a:r>
          </a:p>
          <a:p>
            <a:pPr indent="457200" algn="just">
              <a:lnSpc>
                <a:spcPct val="150000"/>
              </a:lnSpc>
            </a:pPr>
            <a:r>
              <a:rPr lang="zh-CN" altLang="en-US" sz="2400" dirty="0">
                <a:solidFill>
                  <a:srgbClr val="000000"/>
                </a:solidFill>
                <a:latin typeface="黑体" panose="02010609060101010101" pitchFamily="49" charset="-122"/>
                <a:ea typeface="黑体" panose="02010609060101010101" pitchFamily="49" charset="-122"/>
              </a:rPr>
              <a:t>现阶段疏干降水工艺包括：明排水、轻型井点、管井（深井）、真空管井（深井）等。</a:t>
            </a:r>
            <a:endParaRPr lang="zh-CN" altLang="en-US" sz="2400" dirty="0">
              <a:latin typeface="黑体" panose="02010609060101010101" pitchFamily="49" charset="-122"/>
              <a:ea typeface="黑体" panose="02010609060101010101" pitchFamily="49" charset="-122"/>
            </a:endParaRPr>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文本占位符 31746"/>
          <p:cNvSpPr>
            <a:spLocks noGrp="1" noChangeAspect="1"/>
          </p:cNvSpPr>
          <p:nvPr>
            <p:ph sz="quarter" idx="4294967295"/>
          </p:nvPr>
        </p:nvSpPr>
        <p:spPr>
          <a:xfrm>
            <a:off x="0" y="152400"/>
            <a:ext cx="8229600" cy="457200"/>
          </a:xfrm>
        </p:spPr>
        <p:txBody>
          <a:bodyPr vert="horz" wrap="square" lIns="91440" tIns="45720" rIns="91440" bIns="45720" anchor="t"/>
          <a:lstStyle>
            <a:lvl1pPr lvl="0">
              <a:buClr>
                <a:schemeClr val="accent2"/>
              </a:buClr>
              <a:buSzPct val="60000"/>
              <a:buFont typeface="Wingdings" panose="05000000000000000000" pitchFamily="2" charset="2"/>
              <a:defRPr sz="2100"/>
            </a:lvl1pPr>
            <a:lvl2pPr lvl="1">
              <a:buClr>
                <a:schemeClr val="accent2"/>
              </a:buClr>
              <a:buSzPct val="60000"/>
              <a:buFont typeface="Wingdings" panose="05000000000000000000" pitchFamily="2" charset="2"/>
              <a:defRPr sz="2000"/>
            </a:lvl2pPr>
            <a:lvl3pPr lvl="2">
              <a:buClr>
                <a:schemeClr val="accent2"/>
              </a:buClr>
              <a:buSzPct val="60000"/>
              <a:buFont typeface="Wingdings" panose="05000000000000000000" pitchFamily="2" charset="2"/>
              <a:defRPr sz="1800"/>
            </a:lvl3pPr>
            <a:lvl4pPr lvl="3">
              <a:buClr>
                <a:schemeClr val="accent2"/>
              </a:buClr>
              <a:buSzPct val="60000"/>
              <a:buFont typeface="Wingdings" panose="05000000000000000000" pitchFamily="2" charset="2"/>
              <a:defRPr sz="1600"/>
            </a:lvl4pPr>
            <a:lvl5pPr lvl="4">
              <a:buClr>
                <a:schemeClr val="accent2"/>
              </a:buClr>
              <a:buSzPct val="60000"/>
              <a:buFont typeface="Wingdings" panose="05000000000000000000" pitchFamily="2" charset="2"/>
              <a:defRPr sz="1600"/>
            </a:lvl5pPr>
          </a:lstStyle>
          <a:p>
            <a:pPr lvl="0" eaLnBrk="1" hangingPunct="1">
              <a:buNone/>
            </a:pPr>
            <a:r>
              <a:rPr lang="en-US" altLang="zh-CN" sz="2400" b="1" dirty="0">
                <a:solidFill>
                  <a:srgbClr val="FF0000"/>
                </a:solidFill>
                <a:latin typeface="黑体" panose="02010609060101010101" pitchFamily="49" charset="-122"/>
                <a:ea typeface="黑体" panose="02010609060101010101" pitchFamily="49" charset="-122"/>
                <a:sym typeface="Arial" panose="020B0604020202020204" pitchFamily="34" charset="0"/>
              </a:rPr>
              <a:t>6</a:t>
            </a:r>
            <a:r>
              <a:rPr lang="en-US" altLang="en-US" sz="2400" b="1"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 </a:t>
            </a:r>
            <a:r>
              <a:rPr lang="zh-CN" altLang="en-US" sz="2400" b="1" dirty="0">
                <a:solidFill>
                  <a:srgbClr val="FF0000"/>
                </a:solidFill>
                <a:latin typeface="黑体" panose="02010609060101010101" pitchFamily="49" charset="-122"/>
                <a:ea typeface="黑体" panose="02010609060101010101" pitchFamily="49" charset="-122"/>
                <a:sym typeface="Arial" panose="020B0604020202020204" pitchFamily="34" charset="0"/>
              </a:rPr>
              <a:t>负压空气射流深井降水工艺运行剖面示意图</a:t>
            </a:r>
          </a:p>
          <a:p>
            <a:pPr lvl="0" eaLnBrk="1" hangingPunct="1"/>
            <a:endParaRPr lang="zh-CN" altLang="en-US" sz="2000" b="1" dirty="0"/>
          </a:p>
        </p:txBody>
      </p:sp>
      <p:sp>
        <p:nvSpPr>
          <p:cNvPr id="47107" name="TextBox 5"/>
          <p:cNvSpPr txBox="1"/>
          <p:nvPr/>
        </p:nvSpPr>
        <p:spPr>
          <a:xfrm>
            <a:off x="284163" y="5410200"/>
            <a:ext cx="8553450" cy="1754188"/>
          </a:xfrm>
          <a:prstGeom prst="rect">
            <a:avLst/>
          </a:prstGeom>
          <a:noFill/>
          <a:ln w="9525">
            <a:noFill/>
          </a:ln>
        </p:spPr>
        <p:txBody>
          <a:bodyPr>
            <a:spAutoFit/>
          </a:bodyPr>
          <a:lstStyle/>
          <a:p>
            <a:pPr>
              <a:lnSpc>
                <a:spcPct val="150000"/>
              </a:lnSpc>
            </a:pPr>
            <a:r>
              <a:rPr lang="zh-CN" altLang="en-US" sz="2000" dirty="0">
                <a:latin typeface="黑体" panose="02010609060101010101" pitchFamily="49" charset="-122"/>
                <a:ea typeface="黑体" panose="02010609060101010101" pitchFamily="49" charset="-122"/>
              </a:rPr>
              <a:t>说明：</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、井管管径采用</a:t>
            </a:r>
            <a:r>
              <a:rPr lang="en-US" altLang="zh-CN" sz="2000" dirty="0">
                <a:latin typeface="黑体" panose="02010609060101010101" pitchFamily="49" charset="-122"/>
                <a:ea typeface="黑体" panose="02010609060101010101" pitchFamily="49" charset="-122"/>
              </a:rPr>
              <a:t>160</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273mm</a:t>
            </a:r>
            <a:r>
              <a:rPr lang="zh-CN" altLang="en-US" sz="2000" dirty="0">
                <a:latin typeface="黑体" panose="02010609060101010101" pitchFamily="49" charset="-122"/>
                <a:ea typeface="黑体" panose="02010609060101010101" pitchFamily="49" charset="-122"/>
              </a:rPr>
              <a:t>，钻机一次钻进成井</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孔径</a:t>
            </a:r>
            <a:r>
              <a:rPr lang="en-US" altLang="zh-CN" sz="2000" dirty="0">
                <a:latin typeface="黑体" panose="02010609060101010101" pitchFamily="49" charset="-122"/>
                <a:ea typeface="黑体" panose="02010609060101010101" pitchFamily="49" charset="-122"/>
              </a:rPr>
              <a:t>500</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650mm</a:t>
            </a:r>
            <a:r>
              <a:rPr lang="zh-CN" altLang="en-US" sz="2000" dirty="0">
                <a:latin typeface="黑体" panose="02010609060101010101" pitchFamily="49" charset="-122"/>
                <a:ea typeface="黑体" panose="02010609060101010101" pitchFamily="49" charset="-122"/>
              </a:rPr>
              <a:t>。</a:t>
            </a:r>
          </a:p>
          <a:p>
            <a:pPr>
              <a:lnSpc>
                <a:spcPct val="150000"/>
              </a:lnSpc>
            </a:pPr>
            <a:r>
              <a:rPr lang="zh-CN" altLang="en-US"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、根据基坑分层开挖标高情况，逐段割除上部井管再次封井后继续运行， 满足降水设计要求，直至基坑底标高</a:t>
            </a:r>
            <a:r>
              <a:rPr lang="zh-CN" altLang="en-US" dirty="0">
                <a:latin typeface="黑体" panose="02010609060101010101" pitchFamily="49" charset="-122"/>
                <a:ea typeface="黑体" panose="02010609060101010101" pitchFamily="49" charset="-122"/>
              </a:rPr>
              <a:t>。</a:t>
            </a:r>
          </a:p>
          <a:p>
            <a:endParaRPr lang="zh-CN" altLang="en-US" dirty="0">
              <a:latin typeface="Tw Cen MT" panose="020B0602020104020603" pitchFamily="34" charset="0"/>
            </a:endParaRPr>
          </a:p>
        </p:txBody>
      </p:sp>
      <p:pic>
        <p:nvPicPr>
          <p:cNvPr id="47108" name="Picture 5"/>
          <p:cNvPicPr>
            <a:picLocks noChangeAspect="1"/>
          </p:cNvPicPr>
          <p:nvPr/>
        </p:nvPicPr>
        <p:blipFill>
          <a:blip r:embed="rId2"/>
          <a:stretch>
            <a:fillRect/>
          </a:stretch>
        </p:blipFill>
        <p:spPr>
          <a:xfrm>
            <a:off x="85725" y="955675"/>
            <a:ext cx="8950325" cy="4437063"/>
          </a:xfrm>
          <a:prstGeom prst="rect">
            <a:avLst/>
          </a:prstGeom>
          <a:noFill/>
          <a:ln w="9525">
            <a:noFill/>
          </a:ln>
        </p:spPr>
      </p:pic>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5"/>
          <p:cNvSpPr txBox="1"/>
          <p:nvPr/>
        </p:nvSpPr>
        <p:spPr>
          <a:xfrm>
            <a:off x="36513" y="5213350"/>
            <a:ext cx="9043987" cy="1631950"/>
          </a:xfrm>
          <a:prstGeom prst="rect">
            <a:avLst/>
          </a:prstGeom>
          <a:noFill/>
          <a:ln w="9525">
            <a:noFill/>
          </a:ln>
        </p:spPr>
        <p:txBody>
          <a:bodyPr>
            <a:spAutoFit/>
          </a:bodyPr>
          <a:lstStyle/>
          <a:p>
            <a:pPr algn="just"/>
            <a:r>
              <a:rPr lang="zh-CN" altLang="en-US" sz="2000" dirty="0">
                <a:latin typeface="黑体" panose="02010609060101010101" pitchFamily="49" charset="-122"/>
                <a:ea typeface="黑体" panose="02010609060101010101" pitchFamily="49" charset="-122"/>
              </a:rPr>
              <a:t>说明：</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、井点管管径采用</a:t>
            </a:r>
            <a:r>
              <a:rPr lang="en-US" altLang="zh-CN" sz="2000" dirty="0">
                <a:latin typeface="黑体" panose="02010609060101010101" pitchFamily="49" charset="-122"/>
                <a:ea typeface="黑体" panose="02010609060101010101" pitchFamily="49" charset="-122"/>
              </a:rPr>
              <a:t>48</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89mm</a:t>
            </a:r>
            <a:r>
              <a:rPr lang="zh-CN" altLang="en-US" sz="2000" dirty="0">
                <a:latin typeface="黑体" panose="02010609060101010101" pitchFamily="49" charset="-122"/>
                <a:ea typeface="黑体" panose="02010609060101010101" pitchFamily="49" charset="-122"/>
              </a:rPr>
              <a:t>，单井一次人工冲孔、钻机成孔</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成孔直径</a:t>
            </a:r>
            <a:r>
              <a:rPr lang="en-US" altLang="zh-CN" sz="2000" dirty="0">
                <a:latin typeface="黑体" panose="02010609060101010101" pitchFamily="49" charset="-122"/>
                <a:ea typeface="黑体" panose="02010609060101010101" pitchFamily="49" charset="-122"/>
              </a:rPr>
              <a:t>200</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300mm</a:t>
            </a:r>
            <a:r>
              <a:rPr lang="zh-CN" altLang="en-US" sz="2000" dirty="0">
                <a:latin typeface="黑体" panose="02010609060101010101" pitchFamily="49" charset="-122"/>
                <a:ea typeface="黑体" panose="02010609060101010101" pitchFamily="49" charset="-122"/>
              </a:rPr>
              <a:t>。</a:t>
            </a:r>
            <a:endParaRPr lang="en-US" altLang="zh-CN" sz="2000" dirty="0">
              <a:latin typeface="黑体" panose="02010609060101010101" pitchFamily="49" charset="-122"/>
              <a:ea typeface="黑体" panose="02010609060101010101" pitchFamily="49" charset="-122"/>
            </a:endParaRPr>
          </a:p>
          <a:p>
            <a:pPr algn="just"/>
            <a:r>
              <a:rPr lang="en-US" altLang="zh-CN" sz="2000" dirty="0">
                <a:latin typeface="黑体" panose="02010609060101010101" pitchFamily="49" charset="-122"/>
                <a:ea typeface="黑体" panose="02010609060101010101" pitchFamily="49" charset="-122"/>
              </a:rPr>
              <a:t>      2</a:t>
            </a:r>
            <a:r>
              <a:rPr lang="zh-CN" altLang="en-US" sz="2000" dirty="0">
                <a:latin typeface="黑体" panose="02010609060101010101" pitchFamily="49" charset="-122"/>
                <a:ea typeface="黑体" panose="02010609060101010101" pitchFamily="49" charset="-122"/>
              </a:rPr>
              <a:t>、运行时根据基坑分层开挖标高情况，逐段割除上部井管再次封井后继续运行。</a:t>
            </a:r>
            <a:endParaRPr lang="en-US" altLang="zh-CN" sz="2000" dirty="0">
              <a:latin typeface="黑体" panose="02010609060101010101" pitchFamily="49" charset="-122"/>
              <a:ea typeface="黑体" panose="02010609060101010101" pitchFamily="49" charset="-122"/>
            </a:endParaRPr>
          </a:p>
          <a:p>
            <a:pPr algn="just"/>
            <a:r>
              <a:rPr lang="en-US" altLang="zh-CN" sz="2000" dirty="0">
                <a:latin typeface="黑体" panose="02010609060101010101" pitchFamily="49" charset="-122"/>
                <a:ea typeface="黑体" panose="02010609060101010101" pitchFamily="49" charset="-122"/>
              </a:rPr>
              <a:t>      3</a:t>
            </a:r>
            <a:r>
              <a:rPr lang="zh-CN" altLang="en-US" sz="2000" dirty="0">
                <a:latin typeface="黑体" panose="02010609060101010101" pitchFamily="49" charset="-122"/>
                <a:ea typeface="黑体" panose="02010609060101010101" pitchFamily="49" charset="-122"/>
              </a:rPr>
              <a:t>、管径采用</a:t>
            </a:r>
            <a:r>
              <a:rPr lang="en-US" altLang="zh-CN" sz="2000" dirty="0">
                <a:latin typeface="黑体" panose="02010609060101010101" pitchFamily="49" charset="-122"/>
                <a:ea typeface="黑体" panose="02010609060101010101" pitchFamily="49" charset="-122"/>
              </a:rPr>
              <a:t>48~89mm</a:t>
            </a:r>
            <a:r>
              <a:rPr lang="zh-CN" altLang="en-US" sz="2000" dirty="0">
                <a:latin typeface="黑体" panose="02010609060101010101" pitchFamily="49" charset="-122"/>
                <a:ea typeface="黑体" panose="02010609060101010101" pitchFamily="49" charset="-122"/>
              </a:rPr>
              <a:t>也适用于多层地下室。</a:t>
            </a:r>
          </a:p>
        </p:txBody>
      </p:sp>
      <p:pic>
        <p:nvPicPr>
          <p:cNvPr id="48131" name="Picture 3"/>
          <p:cNvPicPr>
            <a:picLocks noChangeAspect="1"/>
          </p:cNvPicPr>
          <p:nvPr/>
        </p:nvPicPr>
        <p:blipFill>
          <a:blip r:embed="rId2"/>
          <a:stretch>
            <a:fillRect/>
          </a:stretch>
        </p:blipFill>
        <p:spPr>
          <a:xfrm>
            <a:off x="20638" y="1171575"/>
            <a:ext cx="9117012" cy="3835400"/>
          </a:xfrm>
          <a:prstGeom prst="rect">
            <a:avLst/>
          </a:prstGeom>
          <a:noFill/>
          <a:ln w="9525">
            <a:noFill/>
          </a:ln>
        </p:spPr>
      </p:pic>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内容占位符 2"/>
          <p:cNvSpPr>
            <a:spLocks noGrp="1" noChangeArrowheads="1"/>
          </p:cNvSpPr>
          <p:nvPr>
            <p:ph sz="quarter" idx="1"/>
          </p:nvPr>
        </p:nvSpPr>
        <p:spPr>
          <a:xfrm>
            <a:off x="76200" y="1600200"/>
            <a:ext cx="8763000" cy="3124200"/>
          </a:xfrm>
        </p:spPr>
        <p:txBody>
          <a:bodyPr vert="horz" wrap="square" lIns="91440" tIns="45720" rIns="91440" bIns="45720" numCol="1" anchor="t" anchorCtr="0" compatLnSpc="1"/>
          <a:lstStyle/>
          <a:p>
            <a:pPr marL="320675" marR="0" lvl="0" indent="-320675" algn="l" defTabSz="914400" rtl="0" eaLnBrk="1" fontAlgn="base" latinLnBrk="0" hangingPunct="1">
              <a:lnSpc>
                <a:spcPct val="100000"/>
              </a:lnSpc>
              <a:spcBef>
                <a:spcPts val="700"/>
              </a:spcBef>
              <a:spcAft>
                <a:spcPct val="0"/>
              </a:spcAft>
              <a:buClr>
                <a:schemeClr val="accent2"/>
              </a:buClr>
              <a:buSzPct val="60000"/>
              <a:buFont typeface="Wingdings" panose="05000000000000000000" pitchFamily="2" charset="2"/>
              <a:buChar char=""/>
              <a:defRPr/>
            </a:pPr>
            <a:r>
              <a:rPr kumimoji="0" lang="en-US"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1</a:t>
            </a: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、施工作业面小，不</a:t>
            </a: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Arial" panose="020B0604020202020204" pitchFamily="34" charset="0"/>
              </a:rPr>
              <a:t>破坏施工场地，不影响场地后续使用。</a:t>
            </a:r>
            <a:endParaRPr kumimoji="0" lang="en-US"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Arial" panose="020B0604020202020204" pitchFamily="34" charset="0"/>
            </a:endParaRPr>
          </a:p>
          <a:p>
            <a:pPr marL="320675" marR="0" lvl="0" indent="-320675" algn="l" defTabSz="914400" rtl="0" eaLnBrk="1" fontAlgn="base" latinLnBrk="0" hangingPunct="1">
              <a:lnSpc>
                <a:spcPct val="100000"/>
              </a:lnSpc>
              <a:spcBef>
                <a:spcPts val="700"/>
              </a:spcBef>
              <a:spcAft>
                <a:spcPct val="0"/>
              </a:spcAft>
              <a:buClr>
                <a:schemeClr val="accent2"/>
              </a:buClr>
              <a:buSzPct val="60000"/>
              <a:buFont typeface="Wingdings" panose="05000000000000000000" pitchFamily="2" charset="2"/>
              <a:buChar char=""/>
              <a:defRPr/>
            </a:pPr>
            <a:r>
              <a:rPr kumimoji="0" lang="en-US"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2</a:t>
            </a: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、井点施工一次完成，把基坑内整体水位一次性降到基坑底</a:t>
            </a:r>
            <a:r>
              <a:rPr kumimoji="0" lang="en-US"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1m</a:t>
            </a: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左右。基坑开挖后在井管不拔除的情况下割去上部井管可以后续使用。</a:t>
            </a:r>
            <a:endParaRPr kumimoji="0" lang="en-US"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20675" marR="0" lvl="0" indent="-320675" algn="l" defTabSz="914400" rtl="0" eaLnBrk="1" fontAlgn="base" latinLnBrk="0" hangingPunct="1">
              <a:lnSpc>
                <a:spcPct val="100000"/>
              </a:lnSpc>
              <a:spcBef>
                <a:spcPts val="700"/>
              </a:spcBef>
              <a:spcAft>
                <a:spcPct val="0"/>
              </a:spcAft>
              <a:buClr>
                <a:schemeClr val="accent2"/>
              </a:buClr>
              <a:buSzPct val="60000"/>
              <a:buFont typeface="Wingdings" panose="05000000000000000000" pitchFamily="2" charset="2"/>
              <a:buChar char=""/>
              <a:defRPr/>
            </a:pPr>
            <a:r>
              <a:rPr kumimoji="0" lang="en-US"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3</a:t>
            </a: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、小深井的深度比传统轻型井点深，深坑区域都能满足，直接取代了轻型井点。</a:t>
            </a:r>
            <a:endParaRPr kumimoji="0" lang="en-US"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Arial" panose="020B0604020202020204" pitchFamily="34" charset="0"/>
            </a:endParaRP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anose="05000000000000000000" pitchFamily="2" charset="2"/>
              <a:buNone/>
              <a:defRPr/>
            </a:pPr>
            <a:endParaRPr kumimoji="0" lang="zh-CN" alt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9155" name="矩形 1"/>
          <p:cNvSpPr/>
          <p:nvPr/>
        </p:nvSpPr>
        <p:spPr>
          <a:xfrm>
            <a:off x="76200" y="838200"/>
            <a:ext cx="6265863" cy="400050"/>
          </a:xfrm>
          <a:prstGeom prst="rect">
            <a:avLst/>
          </a:prstGeom>
          <a:noFill/>
          <a:ln w="9525">
            <a:noFill/>
          </a:ln>
        </p:spPr>
        <p:txBody>
          <a:bodyPr wrap="none">
            <a:spAutoFit/>
          </a:bodyPr>
          <a:lstStyle/>
          <a:p>
            <a:r>
              <a:rPr lang="en-US" altLang="zh-CN" sz="2000" dirty="0">
                <a:solidFill>
                  <a:srgbClr val="FF0000"/>
                </a:solidFill>
                <a:latin typeface="黑体" panose="02010609060101010101" pitchFamily="49" charset="-122"/>
                <a:ea typeface="黑体" panose="02010609060101010101" pitchFamily="49" charset="-122"/>
              </a:rPr>
              <a:t>6</a:t>
            </a:r>
            <a:r>
              <a:rPr lang="en-US" altLang="zh-CN" sz="2000" dirty="0" smtClean="0">
                <a:solidFill>
                  <a:srgbClr val="FF0000"/>
                </a:solidFill>
                <a:latin typeface="黑体" panose="02010609060101010101" pitchFamily="49" charset="-122"/>
                <a:ea typeface="黑体" panose="02010609060101010101" pitchFamily="49" charset="-122"/>
              </a:rPr>
              <a:t>.1</a:t>
            </a:r>
            <a:r>
              <a:rPr lang="zh-CN" altLang="zh-CN" sz="2000" dirty="0" smtClean="0">
                <a:solidFill>
                  <a:srgbClr val="FF0000"/>
                </a:solidFill>
                <a:latin typeface="黑体" panose="02010609060101010101" pitchFamily="49" charset="-122"/>
                <a:ea typeface="黑体" panose="02010609060101010101" pitchFamily="49" charset="-122"/>
              </a:rPr>
              <a:t> </a:t>
            </a:r>
            <a:r>
              <a:rPr lang="en-US" altLang="zh-CN" sz="2000" dirty="0">
                <a:solidFill>
                  <a:srgbClr val="FF0000"/>
                </a:solidFill>
                <a:latin typeface="黑体" panose="02010609060101010101" pitchFamily="49" charset="-122"/>
                <a:ea typeface="黑体" panose="02010609060101010101" pitchFamily="49" charset="-122"/>
              </a:rPr>
              <a:t>48mm</a:t>
            </a:r>
            <a:r>
              <a:rPr lang="en-US" altLang="zh-CN" sz="2000" dirty="0">
                <a:solidFill>
                  <a:srgbClr val="FF0000"/>
                </a:solidFill>
                <a:latin typeface="Cambria" panose="02040503050406030204" pitchFamily="18" charset="0"/>
              </a:rPr>
              <a:t>~</a:t>
            </a:r>
            <a:r>
              <a:rPr lang="en-US" altLang="zh-CN" sz="2000" dirty="0">
                <a:solidFill>
                  <a:srgbClr val="FF0000"/>
                </a:solidFill>
                <a:latin typeface="黑体" panose="02010609060101010101" pitchFamily="49" charset="-122"/>
                <a:ea typeface="黑体" panose="02010609060101010101" pitchFamily="49" charset="-122"/>
              </a:rPr>
              <a:t>89mm</a:t>
            </a:r>
            <a:r>
              <a:rPr lang="zh-CN" altLang="en-US" sz="2000" dirty="0">
                <a:solidFill>
                  <a:srgbClr val="FF0000"/>
                </a:solidFill>
                <a:latin typeface="黑体" panose="02010609060101010101" pitchFamily="49" charset="-122"/>
                <a:ea typeface="黑体" panose="02010609060101010101" pitchFamily="49" charset="-122"/>
              </a:rPr>
              <a:t>（小深井）负压空气射流</a:t>
            </a:r>
            <a:r>
              <a:rPr lang="zh-CN" altLang="en-US" sz="2000" dirty="0">
                <a:solidFill>
                  <a:srgbClr val="FF0000"/>
                </a:solidFill>
                <a:latin typeface="黑体" panose="02010609060101010101" pitchFamily="49" charset="-122"/>
                <a:ea typeface="黑体" panose="02010609060101010101" pitchFamily="49" charset="-122"/>
                <a:sym typeface="Arial" panose="020B0604020202020204" pitchFamily="34" charset="0"/>
              </a:rPr>
              <a:t>降水工艺优点</a:t>
            </a:r>
            <a:endParaRPr lang="en-US" altLang="zh-CN" sz="2000"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p:cNvPicPr>
          <p:nvPr>
            <p:ph sz="quarter" idx="4294967295"/>
          </p:nvPr>
        </p:nvPicPr>
        <p:blipFill>
          <a:blip r:embed="rId2"/>
          <a:srcRect/>
          <a:stretch>
            <a:fillRect/>
          </a:stretch>
        </p:blipFill>
        <p:spPr>
          <a:xfrm>
            <a:off x="609600" y="771525"/>
            <a:ext cx="3886200" cy="4495800"/>
          </a:xfrm>
        </p:spPr>
      </p:pic>
      <p:pic>
        <p:nvPicPr>
          <p:cNvPr id="50179" name="Picture 3"/>
          <p:cNvPicPr>
            <a:picLocks noChangeAspect="1"/>
          </p:cNvPicPr>
          <p:nvPr/>
        </p:nvPicPr>
        <p:blipFill>
          <a:blip r:embed="rId3"/>
          <a:stretch>
            <a:fillRect/>
          </a:stretch>
        </p:blipFill>
        <p:spPr>
          <a:xfrm>
            <a:off x="4724400" y="762000"/>
            <a:ext cx="4114800" cy="4495800"/>
          </a:xfrm>
          <a:prstGeom prst="rect">
            <a:avLst/>
          </a:prstGeom>
          <a:noFill/>
          <a:ln w="9525">
            <a:noFill/>
          </a:ln>
        </p:spPr>
      </p:pic>
      <p:sp>
        <p:nvSpPr>
          <p:cNvPr id="50180" name="TextBox 5"/>
          <p:cNvSpPr txBox="1"/>
          <p:nvPr/>
        </p:nvSpPr>
        <p:spPr>
          <a:xfrm>
            <a:off x="3198813" y="5410200"/>
            <a:ext cx="3460750" cy="461963"/>
          </a:xfrm>
          <a:prstGeom prst="rect">
            <a:avLst/>
          </a:prstGeom>
          <a:noFill/>
          <a:ln w="9525">
            <a:noFill/>
          </a:ln>
        </p:spPr>
        <p:txBody>
          <a:bodyPr wrap="none">
            <a:spAutoFit/>
          </a:bodyPr>
          <a:lstStyle/>
          <a:p>
            <a:r>
              <a:rPr lang="en-US" altLang="zh-CN" sz="2400" b="1" dirty="0">
                <a:latin typeface="Tw Cen MT" panose="020B0602020104020603" pitchFamily="34" charset="0"/>
              </a:rPr>
              <a:t>89mm</a:t>
            </a:r>
            <a:r>
              <a:rPr lang="zh-CN" altLang="en-US" sz="2400" b="1" dirty="0">
                <a:latin typeface="Tw Cen MT" panose="020B0602020104020603" pitchFamily="34" charset="0"/>
              </a:rPr>
              <a:t>管径降水实例图片</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文本占位符 34818"/>
          <p:cNvSpPr>
            <a:spLocks noGrp="1"/>
          </p:cNvSpPr>
          <p:nvPr>
            <p:ph sz="quarter" idx="1"/>
          </p:nvPr>
        </p:nvSpPr>
        <p:spPr>
          <a:xfrm>
            <a:off x="76200" y="838200"/>
            <a:ext cx="8229600" cy="5592763"/>
          </a:xfrm>
        </p:spPr>
        <p:txBody>
          <a:bodyPr vert="horz" wrap="square" lIns="91440" tIns="45720" rIns="91440" bIns="45720" anchor="t"/>
          <a:lstStyle/>
          <a:p>
            <a:pPr eaLnBrk="1" hangingPunct="1">
              <a:buClr>
                <a:schemeClr val="accent2"/>
              </a:buClr>
              <a:buSzPct val="60000"/>
              <a:buFont typeface="Wingdings" panose="05000000000000000000" pitchFamily="2" charset="2"/>
              <a:buNone/>
            </a:pPr>
            <a:r>
              <a:rPr lang="en-US" altLang="zh-CN" sz="2000" dirty="0">
                <a:solidFill>
                  <a:srgbClr val="FF0000"/>
                </a:solidFill>
                <a:latin typeface="黑体" panose="02010609060101010101" pitchFamily="49" charset="-122"/>
                <a:ea typeface="黑体" panose="02010609060101010101" pitchFamily="49" charset="-122"/>
              </a:rPr>
              <a:t>6</a:t>
            </a:r>
            <a:r>
              <a:rPr lang="en-US" altLang="zh-CN" sz="2000" dirty="0" smtClean="0">
                <a:solidFill>
                  <a:srgbClr val="FF0000"/>
                </a:solidFill>
                <a:latin typeface="黑体" panose="02010609060101010101" pitchFamily="49" charset="-122"/>
                <a:ea typeface="黑体" panose="02010609060101010101" pitchFamily="49" charset="-122"/>
              </a:rPr>
              <a:t>.2 </a:t>
            </a:r>
            <a:r>
              <a:rPr lang="zh-CN" altLang="en-US" sz="2000" dirty="0">
                <a:solidFill>
                  <a:srgbClr val="FF0000"/>
                </a:solidFill>
                <a:latin typeface="黑体" panose="02010609060101010101" pitchFamily="49" charset="-122"/>
                <a:ea typeface="黑体" panose="02010609060101010101" pitchFamily="49" charset="-122"/>
              </a:rPr>
              <a:t>基坑负压空气射流深井降水工艺图片</a:t>
            </a:r>
          </a:p>
          <a:p>
            <a:pPr eaLnBrk="1" hangingPunct="1">
              <a:buClr>
                <a:schemeClr val="accent2"/>
              </a:buClr>
              <a:buSzPct val="60000"/>
              <a:buFont typeface="Wingdings" panose="05000000000000000000" pitchFamily="2" charset="2"/>
              <a:buNone/>
            </a:pPr>
            <a:endParaRPr lang="zh-CN" altLang="en-US" sz="2000" dirty="0"/>
          </a:p>
        </p:txBody>
      </p:sp>
      <p:pic>
        <p:nvPicPr>
          <p:cNvPr id="51203" name="图片 34819"/>
          <p:cNvPicPr>
            <a:picLocks noChangeAspect="1"/>
          </p:cNvPicPr>
          <p:nvPr/>
        </p:nvPicPr>
        <p:blipFill>
          <a:blip r:embed="rId3"/>
          <a:srcRect b="7545"/>
          <a:stretch>
            <a:fillRect/>
          </a:stretch>
        </p:blipFill>
        <p:spPr>
          <a:xfrm>
            <a:off x="914400" y="1544638"/>
            <a:ext cx="6975475" cy="4703762"/>
          </a:xfrm>
          <a:prstGeom prst="rect">
            <a:avLst/>
          </a:prstGeom>
          <a:noFill/>
          <a:ln w="9525">
            <a:noFill/>
          </a:ln>
        </p:spPr>
      </p:pic>
      <p:sp>
        <p:nvSpPr>
          <p:cNvPr id="51204" name="TextBox 2"/>
          <p:cNvSpPr txBox="1"/>
          <p:nvPr/>
        </p:nvSpPr>
        <p:spPr>
          <a:xfrm>
            <a:off x="3151188" y="6259513"/>
            <a:ext cx="2954337" cy="369887"/>
          </a:xfrm>
          <a:prstGeom prst="rect">
            <a:avLst/>
          </a:prstGeom>
          <a:noFill/>
          <a:ln w="9525">
            <a:noFill/>
          </a:ln>
        </p:spPr>
        <p:txBody>
          <a:bodyPr wrap="none">
            <a:spAutoFit/>
          </a:bodyPr>
          <a:lstStyle/>
          <a:p>
            <a:pPr eaLnBrk="0" hangingPunct="0"/>
            <a:r>
              <a:rPr lang="zh-CN" altLang="en-US" b="1" dirty="0" smtClean="0">
                <a:latin typeface="黑体" panose="02010609060101010101" pitchFamily="49" charset="-122"/>
                <a:ea typeface="黑体" panose="02010609060101010101" pitchFamily="49" charset="-122"/>
              </a:rPr>
              <a:t>图</a:t>
            </a:r>
            <a:r>
              <a:rPr lang="en-US" altLang="zh-CN" b="1" dirty="0">
                <a:latin typeface="黑体" panose="02010609060101010101" pitchFamily="49" charset="-122"/>
                <a:ea typeface="黑体" panose="02010609060101010101" pitchFamily="49" charset="-122"/>
              </a:rPr>
              <a:t>6</a:t>
            </a:r>
            <a:r>
              <a:rPr lang="en-US" altLang="zh-CN" b="1" dirty="0" smtClean="0">
                <a:latin typeface="黑体" panose="02010609060101010101" pitchFamily="49" charset="-122"/>
                <a:ea typeface="黑体" panose="02010609060101010101" pitchFamily="49" charset="-122"/>
              </a:rPr>
              <a:t>.2-1 </a:t>
            </a:r>
            <a:r>
              <a:rPr lang="zh-CN" altLang="en-US" b="1" dirty="0">
                <a:latin typeface="黑体" panose="02010609060101010101" pitchFamily="49" charset="-122"/>
                <a:ea typeface="黑体" panose="02010609060101010101" pitchFamily="49" charset="-122"/>
              </a:rPr>
              <a:t>现场真空泵实例图</a:t>
            </a:r>
          </a:p>
        </p:txBody>
      </p:sp>
    </p:spTree>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文本占位符 35842"/>
          <p:cNvPicPr>
            <a:picLocks noGrp="1" noChangeAspect="1"/>
          </p:cNvPicPr>
          <p:nvPr>
            <p:ph sz="quarter" idx="4294967295"/>
          </p:nvPr>
        </p:nvPicPr>
        <p:blipFill>
          <a:blip r:embed="rId2"/>
          <a:srcRect b="6416"/>
          <a:stretch>
            <a:fillRect/>
          </a:stretch>
        </p:blipFill>
        <p:spPr>
          <a:xfrm>
            <a:off x="152400" y="762000"/>
            <a:ext cx="8839200" cy="5264150"/>
          </a:xfrm>
        </p:spPr>
      </p:pic>
      <p:sp>
        <p:nvSpPr>
          <p:cNvPr id="52227" name="TextBox 2"/>
          <p:cNvSpPr txBox="1"/>
          <p:nvPr/>
        </p:nvSpPr>
        <p:spPr>
          <a:xfrm>
            <a:off x="3151188" y="6259513"/>
            <a:ext cx="2978701" cy="369332"/>
          </a:xfrm>
          <a:prstGeom prst="rect">
            <a:avLst/>
          </a:prstGeom>
          <a:noFill/>
          <a:ln w="9525">
            <a:noFill/>
          </a:ln>
        </p:spPr>
        <p:txBody>
          <a:bodyPr wrap="none">
            <a:spAutoFit/>
          </a:bodyPr>
          <a:lstStyle/>
          <a:p>
            <a:pPr eaLnBrk="0" hangingPunct="0"/>
            <a:r>
              <a:rPr lang="zh-CN" altLang="en-US" b="1" dirty="0" smtClean="0">
                <a:latin typeface="黑体" panose="02010609060101010101" pitchFamily="49" charset="-122"/>
                <a:ea typeface="黑体" panose="02010609060101010101" pitchFamily="49" charset="-122"/>
              </a:rPr>
              <a:t>图</a:t>
            </a:r>
            <a:r>
              <a:rPr lang="en-US" altLang="zh-CN" b="1" dirty="0">
                <a:latin typeface="黑体" panose="02010609060101010101" pitchFamily="49" charset="-122"/>
                <a:ea typeface="黑体" panose="02010609060101010101" pitchFamily="49" charset="-122"/>
              </a:rPr>
              <a:t>6</a:t>
            </a:r>
            <a:r>
              <a:rPr lang="en-US" altLang="zh-CN" b="1" dirty="0" smtClean="0">
                <a:latin typeface="黑体" panose="02010609060101010101" pitchFamily="49" charset="-122"/>
                <a:ea typeface="黑体" panose="02010609060101010101" pitchFamily="49" charset="-122"/>
              </a:rPr>
              <a:t>.2-2 </a:t>
            </a:r>
            <a:r>
              <a:rPr lang="zh-CN" altLang="en-US" b="1" dirty="0">
                <a:latin typeface="黑体" panose="02010609060101010101" pitchFamily="49" charset="-122"/>
                <a:ea typeface="黑体" panose="02010609060101010101" pitchFamily="49" charset="-122"/>
              </a:rPr>
              <a:t>现场真空管实例图</a:t>
            </a:r>
          </a:p>
        </p:txBody>
      </p:sp>
    </p:spTree>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文本占位符 38914"/>
          <p:cNvPicPr>
            <a:picLocks noGrp="1" noChangeAspect="1"/>
          </p:cNvPicPr>
          <p:nvPr>
            <p:ph sz="quarter" idx="4294967295"/>
          </p:nvPr>
        </p:nvPicPr>
        <p:blipFill>
          <a:blip r:embed="rId2"/>
          <a:srcRect b="7243"/>
          <a:stretch>
            <a:fillRect/>
          </a:stretch>
        </p:blipFill>
        <p:spPr>
          <a:xfrm>
            <a:off x="228600" y="457200"/>
            <a:ext cx="8610600" cy="5135563"/>
          </a:xfrm>
        </p:spPr>
      </p:pic>
      <p:sp>
        <p:nvSpPr>
          <p:cNvPr id="53251" name="TextBox 2"/>
          <p:cNvSpPr txBox="1"/>
          <p:nvPr/>
        </p:nvSpPr>
        <p:spPr>
          <a:xfrm>
            <a:off x="3352800" y="5759450"/>
            <a:ext cx="2746265" cy="369332"/>
          </a:xfrm>
          <a:prstGeom prst="rect">
            <a:avLst/>
          </a:prstGeom>
          <a:noFill/>
          <a:ln w="9525">
            <a:noFill/>
          </a:ln>
        </p:spPr>
        <p:txBody>
          <a:bodyPr wrap="none">
            <a:spAutoFit/>
          </a:bodyPr>
          <a:lstStyle/>
          <a:p>
            <a:pPr eaLnBrk="0" hangingPunct="0"/>
            <a:r>
              <a:rPr lang="zh-CN" altLang="en-US" b="1" dirty="0" smtClean="0">
                <a:latin typeface="黑体" panose="02010609060101010101" pitchFamily="49" charset="-122"/>
                <a:ea typeface="黑体" panose="02010609060101010101" pitchFamily="49" charset="-122"/>
              </a:rPr>
              <a:t>图</a:t>
            </a:r>
            <a:r>
              <a:rPr lang="en-US" altLang="zh-CN" b="1" dirty="0">
                <a:latin typeface="黑体" panose="02010609060101010101" pitchFamily="49" charset="-122"/>
                <a:ea typeface="黑体" panose="02010609060101010101" pitchFamily="49" charset="-122"/>
              </a:rPr>
              <a:t>6</a:t>
            </a:r>
            <a:r>
              <a:rPr lang="en-US" altLang="zh-CN" b="1" dirty="0" smtClean="0">
                <a:latin typeface="黑体" panose="02010609060101010101" pitchFamily="49" charset="-122"/>
                <a:ea typeface="黑体" panose="02010609060101010101" pitchFamily="49" charset="-122"/>
              </a:rPr>
              <a:t>.2-3 </a:t>
            </a:r>
            <a:r>
              <a:rPr lang="zh-CN" altLang="en-US" b="1" dirty="0">
                <a:latin typeface="黑体" panose="02010609060101010101" pitchFamily="49" charset="-122"/>
                <a:ea typeface="黑体" panose="02010609060101010101" pitchFamily="49" charset="-122"/>
              </a:rPr>
              <a:t>现场降水实例图</a:t>
            </a:r>
          </a:p>
        </p:txBody>
      </p:sp>
    </p:spTree>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文本占位符 36866"/>
          <p:cNvPicPr>
            <a:picLocks noGrp="1" noChangeAspect="1"/>
          </p:cNvPicPr>
          <p:nvPr>
            <p:ph sz="quarter" idx="4294967295"/>
          </p:nvPr>
        </p:nvPicPr>
        <p:blipFill>
          <a:blip r:embed="rId2"/>
          <a:srcRect r="1389" b="5960"/>
          <a:stretch>
            <a:fillRect/>
          </a:stretch>
        </p:blipFill>
        <p:spPr>
          <a:xfrm>
            <a:off x="381000" y="533400"/>
            <a:ext cx="8115300" cy="5330825"/>
          </a:xfrm>
        </p:spPr>
      </p:pic>
      <p:sp>
        <p:nvSpPr>
          <p:cNvPr id="54275" name="TextBox 3"/>
          <p:cNvSpPr txBox="1"/>
          <p:nvPr/>
        </p:nvSpPr>
        <p:spPr>
          <a:xfrm>
            <a:off x="2743200" y="6051550"/>
            <a:ext cx="4143375" cy="369888"/>
          </a:xfrm>
          <a:prstGeom prst="rect">
            <a:avLst/>
          </a:prstGeom>
          <a:noFill/>
          <a:ln w="9525">
            <a:noFill/>
          </a:ln>
        </p:spPr>
        <p:txBody>
          <a:bodyPr wrap="none">
            <a:spAutoFit/>
          </a:bodyPr>
          <a:lstStyle/>
          <a:p>
            <a:pPr eaLnBrk="0" hangingPunct="0"/>
            <a:r>
              <a:rPr lang="zh-CN" altLang="en-US" b="1" dirty="0" smtClean="0">
                <a:latin typeface="黑体" panose="02010609060101010101" pitchFamily="49" charset="-122"/>
                <a:ea typeface="黑体" panose="02010609060101010101" pitchFamily="49" charset="-122"/>
              </a:rPr>
              <a:t>图</a:t>
            </a:r>
            <a:r>
              <a:rPr lang="en-US" altLang="zh-CN" b="1" dirty="0">
                <a:latin typeface="黑体" panose="02010609060101010101" pitchFamily="49" charset="-122"/>
                <a:ea typeface="黑体" panose="02010609060101010101" pitchFamily="49" charset="-122"/>
              </a:rPr>
              <a:t>6</a:t>
            </a:r>
            <a:r>
              <a:rPr lang="en-US" altLang="zh-CN" b="1" dirty="0" smtClean="0">
                <a:latin typeface="黑体" panose="02010609060101010101" pitchFamily="49" charset="-122"/>
                <a:ea typeface="黑体" panose="02010609060101010101" pitchFamily="49" charset="-122"/>
              </a:rPr>
              <a:t>.2-4 </a:t>
            </a:r>
            <a:r>
              <a:rPr lang="zh-CN" altLang="en-US" b="1" dirty="0">
                <a:latin typeface="黑体" panose="02010609060101010101" pitchFamily="49" charset="-122"/>
                <a:ea typeface="黑体" panose="02010609060101010101" pitchFamily="49" charset="-122"/>
              </a:rPr>
              <a:t>现场粉土基坑</a:t>
            </a:r>
            <a:r>
              <a:rPr lang="en-US" altLang="zh-CN" b="1" dirty="0">
                <a:latin typeface="黑体" panose="02010609060101010101" pitchFamily="49" charset="-122"/>
                <a:ea typeface="黑体" panose="02010609060101010101" pitchFamily="49" charset="-122"/>
              </a:rPr>
              <a:t>7</a:t>
            </a:r>
            <a:r>
              <a:rPr lang="en-US" altLang="zh-CN" b="1" dirty="0">
                <a:latin typeface="Arial Unicode MS" panose="020B0604020202020204" charset="-122"/>
                <a:ea typeface="Arial Unicode MS" panose="020B0604020202020204" charset="-122"/>
              </a:rPr>
              <a:t>~</a:t>
            </a:r>
            <a:r>
              <a:rPr lang="en-US" altLang="zh-CN" b="1" dirty="0">
                <a:latin typeface="黑体" panose="02010609060101010101" pitchFamily="49" charset="-122"/>
                <a:ea typeface="黑体" panose="02010609060101010101" pitchFamily="49" charset="-122"/>
              </a:rPr>
              <a:t>10</a:t>
            </a:r>
            <a:r>
              <a:rPr lang="zh-CN" altLang="en-US" b="1" dirty="0">
                <a:latin typeface="黑体" panose="02010609060101010101" pitchFamily="49" charset="-122"/>
                <a:ea typeface="黑体" panose="02010609060101010101" pitchFamily="49" charset="-122"/>
              </a:rPr>
              <a:t>天左右开挖</a:t>
            </a:r>
          </a:p>
        </p:txBody>
      </p:sp>
    </p:spTree>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文本占位符 37890"/>
          <p:cNvPicPr>
            <a:picLocks noGrp="1" noChangeAspect="1"/>
          </p:cNvPicPr>
          <p:nvPr>
            <p:ph sz="quarter" idx="4294967295"/>
          </p:nvPr>
        </p:nvPicPr>
        <p:blipFill>
          <a:blip r:embed="rId3"/>
          <a:srcRect l="748" t="-725" r="-748" b="6531"/>
          <a:stretch>
            <a:fillRect/>
          </a:stretch>
        </p:blipFill>
        <p:spPr>
          <a:xfrm>
            <a:off x="533400" y="609600"/>
            <a:ext cx="8229600" cy="5195888"/>
          </a:xfrm>
        </p:spPr>
      </p:pic>
      <p:sp>
        <p:nvSpPr>
          <p:cNvPr id="55299" name="TextBox 2"/>
          <p:cNvSpPr txBox="1"/>
          <p:nvPr/>
        </p:nvSpPr>
        <p:spPr>
          <a:xfrm>
            <a:off x="2971800" y="6027738"/>
            <a:ext cx="4162425" cy="369887"/>
          </a:xfrm>
          <a:prstGeom prst="rect">
            <a:avLst/>
          </a:prstGeom>
          <a:noFill/>
          <a:ln w="9525">
            <a:noFill/>
          </a:ln>
        </p:spPr>
        <p:txBody>
          <a:bodyPr wrap="none">
            <a:spAutoFit/>
          </a:bodyPr>
          <a:lstStyle/>
          <a:p>
            <a:pPr eaLnBrk="0" hangingPunct="0"/>
            <a:r>
              <a:rPr lang="zh-CN" altLang="en-US" b="1" dirty="0" smtClean="0">
                <a:latin typeface="黑体" panose="02010609060101010101" pitchFamily="49" charset="-122"/>
                <a:ea typeface="黑体" panose="02010609060101010101" pitchFamily="49" charset="-122"/>
              </a:rPr>
              <a:t>图</a:t>
            </a:r>
            <a:r>
              <a:rPr lang="en-US" altLang="zh-CN" b="1" dirty="0">
                <a:latin typeface="黑体" panose="02010609060101010101" pitchFamily="49" charset="-122"/>
                <a:ea typeface="黑体" panose="02010609060101010101" pitchFamily="49" charset="-122"/>
              </a:rPr>
              <a:t>6</a:t>
            </a:r>
            <a:r>
              <a:rPr lang="en-US" altLang="zh-CN" b="1" dirty="0" smtClean="0">
                <a:latin typeface="黑体" panose="02010609060101010101" pitchFamily="49" charset="-122"/>
                <a:ea typeface="黑体" panose="02010609060101010101" pitchFamily="49" charset="-122"/>
              </a:rPr>
              <a:t>.2-5 </a:t>
            </a:r>
            <a:r>
              <a:rPr lang="zh-CN" altLang="en-US" b="1" dirty="0">
                <a:latin typeface="黑体" panose="02010609060101010101" pitchFamily="49" charset="-122"/>
                <a:ea typeface="黑体" panose="02010609060101010101" pitchFamily="49" charset="-122"/>
              </a:rPr>
              <a:t>现场粘土基坑</a:t>
            </a:r>
            <a:r>
              <a:rPr lang="en-US" altLang="zh-CN" b="1" dirty="0">
                <a:latin typeface="黑体" panose="02010609060101010101" pitchFamily="49" charset="-122"/>
                <a:ea typeface="黑体" panose="02010609060101010101" pitchFamily="49" charset="-122"/>
              </a:rPr>
              <a:t>8</a:t>
            </a:r>
            <a:r>
              <a:rPr lang="en-US" altLang="zh-CN" b="1" dirty="0">
                <a:latin typeface="Arial Unicode MS" panose="020B0604020202020204" charset="-122"/>
                <a:ea typeface="Arial Unicode MS" panose="020B0604020202020204" charset="-122"/>
              </a:rPr>
              <a:t>~</a:t>
            </a:r>
            <a:r>
              <a:rPr lang="en-US" altLang="zh-CN" b="1" dirty="0">
                <a:latin typeface="黑体" panose="02010609060101010101" pitchFamily="49" charset="-122"/>
                <a:ea typeface="黑体" panose="02010609060101010101" pitchFamily="49" charset="-122"/>
              </a:rPr>
              <a:t>12</a:t>
            </a:r>
            <a:r>
              <a:rPr lang="zh-CN" altLang="en-US" b="1" dirty="0">
                <a:latin typeface="黑体" panose="02010609060101010101" pitchFamily="49" charset="-122"/>
                <a:ea typeface="黑体" panose="02010609060101010101" pitchFamily="49" charset="-122"/>
              </a:rPr>
              <a:t>天左右开挖</a:t>
            </a:r>
          </a:p>
        </p:txBody>
      </p:sp>
    </p:spTree>
  </p:cSld>
  <p:clrMapOvr>
    <a:masterClrMapping/>
  </p:clrMapOvr>
  <p:transition>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文本占位符 39938"/>
          <p:cNvSpPr>
            <a:spLocks noGrp="1"/>
          </p:cNvSpPr>
          <p:nvPr>
            <p:ph sz="quarter" idx="1"/>
          </p:nvPr>
        </p:nvSpPr>
        <p:spPr>
          <a:xfrm>
            <a:off x="2133664" y="2819416"/>
            <a:ext cx="5029068" cy="1295400"/>
          </a:xfrm>
        </p:spPr>
        <p:txBody>
          <a:bodyPr vert="horz" wrap="square" lIns="91440" tIns="45720" rIns="91440" bIns="45720" anchor="t"/>
          <a:lstStyle/>
          <a:p>
            <a:pPr marL="0" indent="0" eaLnBrk="1" hangingPunct="1">
              <a:lnSpc>
                <a:spcPct val="150000"/>
              </a:lnSpc>
              <a:buClr>
                <a:schemeClr val="accent2"/>
              </a:buClr>
              <a:buSzPct val="60000"/>
              <a:buFont typeface="Wingdings" panose="05000000000000000000" pitchFamily="2" charset="2"/>
              <a:buNone/>
            </a:pPr>
            <a:r>
              <a:rPr lang="zh-CN" altLang="en-US" sz="5400" dirty="0">
                <a:latin typeface="黑体" panose="02010609060101010101" pitchFamily="49" charset="-122"/>
                <a:ea typeface="黑体" panose="02010609060101010101" pitchFamily="49" charset="-122"/>
              </a:rPr>
              <a:t>汇报完毕 谢</a:t>
            </a:r>
            <a:r>
              <a:rPr lang="zh-CN" altLang="en-US" sz="5400" dirty="0">
                <a:latin typeface="黑体" panose="02010609060101010101" pitchFamily="49" charset="-122"/>
                <a:ea typeface="黑体" panose="02010609060101010101" pitchFamily="49" charset="-122"/>
                <a:sym typeface="+mn-ea"/>
              </a:rPr>
              <a:t>谢！</a:t>
            </a:r>
            <a:endParaRPr lang="en-US" altLang="zh-CN" sz="5400" dirty="0">
              <a:latin typeface="黑体" panose="02010609060101010101" pitchFamily="49" charset="-122"/>
              <a:ea typeface="黑体" panose="02010609060101010101" pitchFamily="49" charset="-122"/>
            </a:endParaRPr>
          </a:p>
          <a:p>
            <a:pPr marL="0" indent="0" eaLnBrk="1" hangingPunct="1">
              <a:lnSpc>
                <a:spcPct val="150000"/>
              </a:lnSpc>
              <a:buClr>
                <a:schemeClr val="accent2"/>
              </a:buClr>
              <a:buSzPct val="60000"/>
              <a:buFont typeface="Wingdings" panose="05000000000000000000" pitchFamily="2" charset="2"/>
              <a:buNone/>
            </a:pPr>
            <a:endParaRPr lang="en-US" altLang="zh-CN" sz="5400" dirty="0">
              <a:latin typeface="黑体" panose="02010609060101010101" pitchFamily="49" charset="-122"/>
              <a:ea typeface="黑体" panose="02010609060101010101" pitchFamily="49" charset="-122"/>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wipe(down)">
                                      <p:cBhvr>
                                        <p:cTn id="7" dur="500"/>
                                        <p:tgtEl>
                                          <p:spTgt spid="583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6145"/>
          <p:cNvSpPr>
            <a:spLocks noGrp="1" noChangeArrowheads="1"/>
          </p:cNvSpPr>
          <p:nvPr>
            <p:ph type="title"/>
          </p:nvPr>
        </p:nvSpPr>
        <p:spPr>
          <a:xfrm>
            <a:off x="0" y="609600"/>
            <a:ext cx="8229600" cy="639763"/>
          </a:xfrm>
        </p:spPr>
        <p:txBody>
          <a:bodyPr vert="horz" wrap="square" lIns="91440" tIns="45720" rIns="91440" bIns="45720" numCol="1" anchor="ctr"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000" b="0" i="0" u="none" strike="noStrike" kern="1200" cap="none" spc="0" normalizeH="0" baseline="0" noProof="0" dirty="0">
                <a:ln>
                  <a:noFill/>
                </a:ln>
                <a:solidFill>
                  <a:schemeClr val="tx2"/>
                </a:solidFill>
                <a:effectLst/>
                <a:uLnTx/>
                <a:uFillTx/>
                <a:latin typeface="+mj-lt"/>
                <a:ea typeface="+mj-ea"/>
                <a:cs typeface="+mj-cs"/>
              </a:rPr>
              <a:t/>
            </a:r>
            <a:br>
              <a:rPr kumimoji="0" lang="en-US" altLang="zh-CN" sz="4000" b="0" i="0" u="none" strike="noStrike" kern="1200" cap="none" spc="0" normalizeH="0" baseline="0" noProof="0" dirty="0">
                <a:ln>
                  <a:noFill/>
                </a:ln>
                <a:solidFill>
                  <a:schemeClr val="tx2"/>
                </a:solidFill>
                <a:effectLst/>
                <a:uLnTx/>
                <a:uFillTx/>
                <a:latin typeface="+mj-lt"/>
                <a:ea typeface="+mj-ea"/>
                <a:cs typeface="+mj-cs"/>
              </a:rPr>
            </a:br>
            <a:r>
              <a:rPr kumimoji="0" lang="en-US" altLang="zh-CN" sz="2200" b="0"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1.1 </a:t>
            </a:r>
            <a:r>
              <a:rPr kumimoji="0" lang="zh-CN" altLang="en-US" sz="22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j-cs"/>
              </a:rPr>
              <a:t>轻型</a:t>
            </a:r>
            <a:r>
              <a:rPr kumimoji="0" lang="zh-CN" altLang="en-US" sz="2200" b="0"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mj-cs"/>
              </a:rPr>
              <a:t>井点</a:t>
            </a:r>
            <a:r>
              <a:rPr kumimoji="0" lang="zh-CN" altLang="en-US" sz="31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j-cs"/>
              </a:rPr>
              <a:t/>
            </a:r>
            <a:br>
              <a:rPr kumimoji="0" lang="zh-CN" altLang="en-US" sz="31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j-cs"/>
              </a:rPr>
            </a:br>
            <a:endParaRPr kumimoji="0" lang="zh-CN" altLang="en-US" sz="31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j-cs"/>
            </a:endParaRPr>
          </a:p>
        </p:txBody>
      </p:sp>
      <p:sp>
        <p:nvSpPr>
          <p:cNvPr id="13315" name="矩形 1"/>
          <p:cNvSpPr/>
          <p:nvPr/>
        </p:nvSpPr>
        <p:spPr>
          <a:xfrm>
            <a:off x="0" y="1752600"/>
            <a:ext cx="8839200" cy="1753235"/>
          </a:xfrm>
          <a:prstGeom prst="rect">
            <a:avLst/>
          </a:prstGeom>
          <a:noFill/>
          <a:ln w="9525">
            <a:noFill/>
          </a:ln>
        </p:spPr>
        <p:txBody>
          <a:bodyPr>
            <a:spAutoFit/>
          </a:bodyPr>
          <a:lstStyle/>
          <a:p>
            <a:pPr indent="457200" algn="just">
              <a:lnSpc>
                <a:spcPct val="150000"/>
              </a:lnSpc>
            </a:pPr>
            <a:r>
              <a:rPr lang="zh-CN" altLang="en-US" sz="2400" dirty="0">
                <a:solidFill>
                  <a:srgbClr val="000000"/>
                </a:solidFill>
                <a:latin typeface="黑体" panose="02010609060101010101" pitchFamily="49" charset="-122"/>
                <a:ea typeface="黑体" panose="02010609060101010101" pitchFamily="49" charset="-122"/>
              </a:rPr>
              <a:t>轻型井点工艺是在</a:t>
            </a:r>
            <a:r>
              <a:rPr lang="zh-CN" altLang="en-US" sz="2400" dirty="0">
                <a:solidFill>
                  <a:srgbClr val="000000"/>
                </a:solidFill>
                <a:latin typeface="黑体" panose="02010609060101010101" pitchFamily="49" charset="-122"/>
                <a:ea typeface="黑体" panose="02010609060101010101" pitchFamily="49" charset="-122"/>
                <a:sym typeface="+mn-ea"/>
              </a:rPr>
              <a:t>基坑四周或中部打设</a:t>
            </a:r>
            <a:r>
              <a:rPr lang="zh-CN" altLang="en-US" sz="2400" dirty="0">
                <a:solidFill>
                  <a:srgbClr val="000000"/>
                </a:solidFill>
                <a:latin typeface="黑体" panose="02010609060101010101" pitchFamily="49" charset="-122"/>
                <a:ea typeface="黑体" panose="02010609060101010101" pitchFamily="49" charset="-122"/>
              </a:rPr>
              <a:t>井管，利用真空泵将地下水抽出，从而起到疏干、止水、护坡的作用。该工艺适用于开挖深度不大于</a:t>
            </a:r>
            <a:r>
              <a:rPr lang="en-US" altLang="zh-CN" sz="2400" dirty="0">
                <a:solidFill>
                  <a:srgbClr val="000000"/>
                </a:solidFill>
                <a:latin typeface="黑体" panose="02010609060101010101" pitchFamily="49" charset="-122"/>
                <a:ea typeface="黑体" panose="02010609060101010101" pitchFamily="49" charset="-122"/>
              </a:rPr>
              <a:t>5</a:t>
            </a:r>
            <a:r>
              <a:rPr lang="zh-CN" altLang="en-US" sz="2400" dirty="0">
                <a:solidFill>
                  <a:srgbClr val="000000"/>
                </a:solidFill>
                <a:latin typeface="黑体" panose="02010609060101010101" pitchFamily="49" charset="-122"/>
                <a:ea typeface="黑体" panose="02010609060101010101" pitchFamily="49" charset="-122"/>
              </a:rPr>
              <a:t>米的基坑。 </a:t>
            </a: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文本占位符 7170"/>
          <p:cNvPicPr>
            <a:picLocks noGrp="1" noChangeAspect="1"/>
          </p:cNvPicPr>
          <p:nvPr>
            <p:ph sz="quarter" idx="1"/>
          </p:nvPr>
        </p:nvPicPr>
        <p:blipFill>
          <a:blip r:embed="rId2"/>
          <a:srcRect r="2167" b="8394"/>
          <a:stretch>
            <a:fillRect/>
          </a:stretch>
        </p:blipFill>
        <p:spPr>
          <a:xfrm>
            <a:off x="0" y="228600"/>
            <a:ext cx="9144000" cy="4783138"/>
          </a:xfrm>
        </p:spPr>
      </p:pic>
      <p:sp>
        <p:nvSpPr>
          <p:cNvPr id="14339" name="TextBox 1"/>
          <p:cNvSpPr txBox="1"/>
          <p:nvPr/>
        </p:nvSpPr>
        <p:spPr>
          <a:xfrm>
            <a:off x="3276600" y="5105400"/>
            <a:ext cx="3211513" cy="369888"/>
          </a:xfrm>
          <a:prstGeom prst="rect">
            <a:avLst/>
          </a:prstGeom>
          <a:noFill/>
          <a:ln w="9525">
            <a:noFill/>
          </a:ln>
        </p:spPr>
        <p:txBody>
          <a:bodyPr wrap="none">
            <a:spAutoFit/>
          </a:bodyPr>
          <a:lstStyle/>
          <a:p>
            <a:pPr eaLnBrk="0" hangingPunct="0"/>
            <a:r>
              <a:rPr lang="zh-CN" altLang="en-US" b="1" dirty="0">
                <a:latin typeface="黑体" panose="02010609060101010101" pitchFamily="49" charset="-122"/>
                <a:ea typeface="黑体" panose="02010609060101010101" pitchFamily="49" charset="-122"/>
              </a:rPr>
              <a:t>图</a:t>
            </a:r>
            <a:r>
              <a:rPr lang="en-US" altLang="zh-CN" b="1" dirty="0">
                <a:latin typeface="黑体" panose="02010609060101010101" pitchFamily="49" charset="-122"/>
                <a:ea typeface="黑体" panose="02010609060101010101" pitchFamily="49" charset="-122"/>
              </a:rPr>
              <a:t>1.1-1 </a:t>
            </a:r>
            <a:r>
              <a:rPr lang="zh-CN" altLang="en-US" b="1" dirty="0">
                <a:latin typeface="黑体" panose="02010609060101010101" pitchFamily="49" charset="-122"/>
                <a:ea typeface="黑体" panose="02010609060101010101" pitchFamily="49" charset="-122"/>
              </a:rPr>
              <a:t>轻型井点降水示意图</a:t>
            </a:r>
          </a:p>
        </p:txBody>
      </p:sp>
      <p:sp>
        <p:nvSpPr>
          <p:cNvPr id="14340" name="矩形 2"/>
          <p:cNvSpPr/>
          <p:nvPr/>
        </p:nvSpPr>
        <p:spPr>
          <a:xfrm>
            <a:off x="685800" y="5562600"/>
            <a:ext cx="8001000" cy="1200150"/>
          </a:xfrm>
          <a:prstGeom prst="rect">
            <a:avLst/>
          </a:prstGeom>
          <a:noFill/>
          <a:ln w="9525">
            <a:noFill/>
          </a:ln>
        </p:spPr>
        <p:txBody>
          <a:bodyPr>
            <a:spAutoFit/>
          </a:bodyPr>
          <a:lstStyle/>
          <a:p>
            <a:pPr>
              <a:lnSpc>
                <a:spcPct val="15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、井管   </a:t>
            </a: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、滤管  </a:t>
            </a: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、总管   </a:t>
            </a: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、弯连管   </a:t>
            </a:r>
            <a:r>
              <a:rPr lang="en-US" altLang="zh-CN" sz="2400" dirty="0">
                <a:latin typeface="黑体" panose="02010609060101010101" pitchFamily="49" charset="-122"/>
                <a:ea typeface="黑体" panose="02010609060101010101" pitchFamily="49" charset="-122"/>
              </a:rPr>
              <a:t>5</a:t>
            </a:r>
            <a:r>
              <a:rPr lang="zh-CN" altLang="en-US" sz="2400" dirty="0">
                <a:latin typeface="黑体" panose="02010609060101010101" pitchFamily="49" charset="-122"/>
                <a:ea typeface="黑体" panose="02010609060101010101" pitchFamily="49" charset="-122"/>
              </a:rPr>
              <a:t>、主机     </a:t>
            </a:r>
            <a:endParaRPr lang="en-US" altLang="zh-CN" sz="2400" dirty="0">
              <a:latin typeface="黑体" panose="02010609060101010101" pitchFamily="49" charset="-122"/>
              <a:ea typeface="黑体" panose="02010609060101010101" pitchFamily="49" charset="-122"/>
            </a:endParaRPr>
          </a:p>
          <a:p>
            <a:pPr>
              <a:lnSpc>
                <a:spcPct val="150000"/>
              </a:lnSpc>
            </a:pPr>
            <a:r>
              <a:rPr lang="en-US" altLang="zh-CN" sz="2400" dirty="0">
                <a:latin typeface="黑体" panose="02010609060101010101" pitchFamily="49" charset="-122"/>
                <a:ea typeface="黑体" panose="02010609060101010101" pitchFamily="49" charset="-122"/>
              </a:rPr>
              <a:t>6</a:t>
            </a:r>
            <a:r>
              <a:rPr lang="zh-CN" altLang="en-US" sz="2400" dirty="0">
                <a:latin typeface="黑体" panose="02010609060101010101" pitchFamily="49" charset="-122"/>
                <a:ea typeface="黑体" panose="02010609060101010101" pitchFamily="49" charset="-122"/>
              </a:rPr>
              <a:t>、原有地下水位线   </a:t>
            </a:r>
            <a:r>
              <a:rPr lang="en-US" altLang="zh-CN" sz="2400" dirty="0">
                <a:latin typeface="黑体" panose="02010609060101010101" pitchFamily="49" charset="-122"/>
                <a:ea typeface="黑体" panose="02010609060101010101" pitchFamily="49" charset="-122"/>
              </a:rPr>
              <a:t>7</a:t>
            </a:r>
            <a:r>
              <a:rPr lang="zh-CN" altLang="en-US" sz="2400" dirty="0">
                <a:latin typeface="黑体" panose="02010609060101010101" pitchFamily="49" charset="-122"/>
                <a:ea typeface="黑体" panose="02010609060101010101" pitchFamily="49" charset="-122"/>
              </a:rPr>
              <a:t>、水力坡度</a:t>
            </a: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p:cNvPicPr>
          <p:nvPr>
            <p:ph sz="quarter" idx="1"/>
          </p:nvPr>
        </p:nvPicPr>
        <p:blipFill>
          <a:blip r:embed="rId2"/>
          <a:srcRect/>
          <a:stretch>
            <a:fillRect/>
          </a:stretch>
        </p:blipFill>
        <p:spPr>
          <a:xfrm>
            <a:off x="0" y="457200"/>
            <a:ext cx="9144000" cy="5414963"/>
          </a:xfrm>
        </p:spPr>
      </p:pic>
      <p:sp>
        <p:nvSpPr>
          <p:cNvPr id="15363" name="TextBox 4"/>
          <p:cNvSpPr txBox="1"/>
          <p:nvPr/>
        </p:nvSpPr>
        <p:spPr>
          <a:xfrm>
            <a:off x="2819400" y="6034088"/>
            <a:ext cx="3802063" cy="400050"/>
          </a:xfrm>
          <a:prstGeom prst="rect">
            <a:avLst/>
          </a:prstGeom>
          <a:noFill/>
          <a:ln w="9525">
            <a:noFill/>
          </a:ln>
        </p:spPr>
        <p:txBody>
          <a:bodyPr wrap="none">
            <a:spAutoFit/>
          </a:bodyPr>
          <a:lstStyle/>
          <a:p>
            <a:r>
              <a:rPr lang="zh-CN" altLang="en-US" sz="2000" b="1" dirty="0">
                <a:latin typeface="黑体" panose="02010609060101010101" pitchFamily="49" charset="-122"/>
                <a:ea typeface="黑体" panose="02010609060101010101" pitchFamily="49" charset="-122"/>
              </a:rPr>
              <a:t>图</a:t>
            </a:r>
            <a:r>
              <a:rPr lang="en-US" altLang="zh-CN" sz="2000" b="1" dirty="0">
                <a:latin typeface="黑体" panose="02010609060101010101" pitchFamily="49" charset="-122"/>
                <a:ea typeface="黑体" panose="02010609060101010101" pitchFamily="49" charset="-122"/>
              </a:rPr>
              <a:t>1.1-2 </a:t>
            </a:r>
            <a:r>
              <a:rPr lang="zh-CN" altLang="en-US" sz="2000" b="1" dirty="0">
                <a:latin typeface="黑体" panose="02010609060101010101" pitchFamily="49" charset="-122"/>
                <a:ea typeface="黑体" panose="02010609060101010101" pitchFamily="49" charset="-122"/>
              </a:rPr>
              <a:t>轻型井点</a:t>
            </a:r>
            <a:r>
              <a:rPr lang="zh-CN" altLang="en-US" b="1" dirty="0">
                <a:latin typeface="黑体" panose="02010609060101010101" pitchFamily="49" charset="-122"/>
                <a:ea typeface="黑体" panose="02010609060101010101" pitchFamily="49" charset="-122"/>
              </a:rPr>
              <a:t>降水</a:t>
            </a:r>
            <a:r>
              <a:rPr lang="zh-CN" altLang="en-US" sz="2000" b="1" dirty="0">
                <a:latin typeface="黑体" panose="02010609060101010101" pitchFamily="49" charset="-122"/>
                <a:ea typeface="黑体" panose="02010609060101010101" pitchFamily="49" charset="-122"/>
              </a:rPr>
              <a:t>实例图片</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7781"/>
            <a:ext cx="4517599" cy="421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1"/>
          <p:cNvSpPr txBox="1"/>
          <p:nvPr/>
        </p:nvSpPr>
        <p:spPr>
          <a:xfrm>
            <a:off x="-20320" y="5494655"/>
            <a:ext cx="9296400" cy="1201738"/>
          </a:xfrm>
          <a:prstGeom prst="rect">
            <a:avLst/>
          </a:prstGeom>
          <a:noFill/>
          <a:ln w="9525">
            <a:noFill/>
          </a:ln>
        </p:spPr>
        <p:txBody>
          <a:bodyPr>
            <a:spAutoFit/>
          </a:bodyPr>
          <a:lstStyle/>
          <a:p>
            <a:pPr eaLnBrk="0" hangingPunct="0">
              <a:lnSpc>
                <a:spcPct val="150000"/>
              </a:lnSpc>
            </a:pPr>
            <a:r>
              <a:rPr lang="zh-CN" altLang="en-US" sz="2400" dirty="0">
                <a:latin typeface="黑体" panose="02010609060101010101" pitchFamily="49" charset="-122"/>
                <a:ea typeface="黑体" panose="02010609060101010101" pitchFamily="49" charset="-122"/>
              </a:rPr>
              <a:t>管井（深井）降水设备包括：井管、滤管、沉淀管、电线、电箱、水泵、出水管。</a:t>
            </a:r>
          </a:p>
        </p:txBody>
      </p:sp>
      <p:sp>
        <p:nvSpPr>
          <p:cNvPr id="6" name="TextBox 2"/>
          <p:cNvSpPr txBox="1"/>
          <p:nvPr/>
        </p:nvSpPr>
        <p:spPr>
          <a:xfrm>
            <a:off x="0" y="5152009"/>
            <a:ext cx="4108450" cy="368300"/>
          </a:xfrm>
          <a:prstGeom prst="rect">
            <a:avLst/>
          </a:prstGeom>
          <a:noFill/>
          <a:ln w="9525">
            <a:noFill/>
          </a:ln>
        </p:spPr>
        <p:txBody>
          <a:bodyPr wrap="none">
            <a:spAutoFit/>
          </a:bodyPr>
          <a:lstStyle/>
          <a:p>
            <a:pPr eaLnBrk="0" hangingPunct="0"/>
            <a:r>
              <a:rPr lang="zh-CN" altLang="en-US" b="1" dirty="0">
                <a:latin typeface="黑体" panose="02010609060101010101" pitchFamily="49" charset="-122"/>
                <a:ea typeface="黑体" panose="02010609060101010101" pitchFamily="49" charset="-122"/>
              </a:rPr>
              <a:t>图</a:t>
            </a:r>
            <a:r>
              <a:rPr lang="en-US" altLang="zh-CN" b="1" dirty="0">
                <a:latin typeface="黑体" panose="02010609060101010101" pitchFamily="49" charset="-122"/>
                <a:ea typeface="黑体" panose="02010609060101010101" pitchFamily="49" charset="-122"/>
              </a:rPr>
              <a:t>1.2-1 </a:t>
            </a:r>
            <a:r>
              <a:rPr lang="zh-CN" altLang="en-US" b="1" dirty="0">
                <a:latin typeface="黑体" panose="02010609060101010101" pitchFamily="49" charset="-122"/>
                <a:ea typeface="黑体" panose="02010609060101010101" pitchFamily="49" charset="-122"/>
              </a:rPr>
              <a:t>管井（深井）降水工艺示意图</a:t>
            </a:r>
          </a:p>
        </p:txBody>
      </p:sp>
      <p:pic>
        <p:nvPicPr>
          <p:cNvPr id="7" name="文本占位符 10242"/>
          <p:cNvPicPr>
            <a:picLocks noChangeAspect="1"/>
          </p:cNvPicPr>
          <p:nvPr>
            <p:custDataLst>
              <p:tags r:id="rId1"/>
            </p:custDataLst>
          </p:nvPr>
        </p:nvPicPr>
        <p:blipFill>
          <a:blip r:embed="rId4"/>
          <a:srcRect l="3256" t="11751" r="2551" b="30862"/>
          <a:stretch>
            <a:fillRect/>
          </a:stretch>
        </p:blipFill>
        <p:spPr>
          <a:xfrm>
            <a:off x="3713480" y="1265555"/>
            <a:ext cx="5410200" cy="2965450"/>
          </a:xfrm>
          <a:prstGeom prst="rect">
            <a:avLst/>
          </a:prstGeom>
          <a:noFill/>
          <a:ln w="9525">
            <a:noFill/>
          </a:ln>
        </p:spPr>
      </p:pic>
      <p:sp>
        <p:nvSpPr>
          <p:cNvPr id="8" name="TextBox 1"/>
          <p:cNvSpPr txBox="1"/>
          <p:nvPr/>
        </p:nvSpPr>
        <p:spPr>
          <a:xfrm>
            <a:off x="4608830" y="4275455"/>
            <a:ext cx="4419600" cy="369888"/>
          </a:xfrm>
          <a:prstGeom prst="rect">
            <a:avLst/>
          </a:prstGeom>
          <a:noFill/>
          <a:ln w="9525">
            <a:noFill/>
          </a:ln>
        </p:spPr>
        <p:txBody>
          <a:bodyPr>
            <a:spAutoFit/>
          </a:bodyPr>
          <a:lstStyle/>
          <a:p>
            <a:pPr eaLnBrk="0" hangingPunct="0"/>
            <a:r>
              <a:rPr lang="zh-CN" altLang="en-US" b="1" dirty="0">
                <a:latin typeface="黑体" panose="02010609060101010101" pitchFamily="49" charset="-122"/>
                <a:ea typeface="黑体" panose="02010609060101010101" pitchFamily="49" charset="-122"/>
              </a:rPr>
              <a:t>图</a:t>
            </a:r>
            <a:r>
              <a:rPr lang="en-US" altLang="zh-CN" b="1" dirty="0">
                <a:latin typeface="黑体" panose="02010609060101010101" pitchFamily="49" charset="-122"/>
                <a:ea typeface="黑体" panose="02010609060101010101" pitchFamily="49" charset="-122"/>
              </a:rPr>
              <a:t>1.2-2 </a:t>
            </a:r>
            <a:r>
              <a:rPr lang="zh-CN" altLang="en-US" b="1" dirty="0">
                <a:latin typeface="黑体" panose="02010609060101010101" pitchFamily="49" charset="-122"/>
                <a:ea typeface="黑体" panose="02010609060101010101" pitchFamily="49" charset="-122"/>
              </a:rPr>
              <a:t>管井（深井）降水实例图片</a:t>
            </a:r>
          </a:p>
        </p:txBody>
      </p:sp>
      <p:cxnSp>
        <p:nvCxnSpPr>
          <p:cNvPr id="9" name="直接箭头连接符 8"/>
          <p:cNvCxnSpPr/>
          <p:nvPr/>
        </p:nvCxnSpPr>
        <p:spPr>
          <a:xfrm>
            <a:off x="4608830" y="3199130"/>
            <a:ext cx="93345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723005" y="2970530"/>
            <a:ext cx="99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mn-lt"/>
                <a:ea typeface="+mn-ea"/>
                <a:cs typeface="+mn-cs"/>
              </a:rPr>
              <a:t>出水管</a:t>
            </a:r>
          </a:p>
        </p:txBody>
      </p:sp>
      <p:cxnSp>
        <p:nvCxnSpPr>
          <p:cNvPr id="12" name="直接箭头连接符 11"/>
          <p:cNvCxnSpPr/>
          <p:nvPr/>
        </p:nvCxnSpPr>
        <p:spPr>
          <a:xfrm flipH="1">
            <a:off x="7467524" y="2370455"/>
            <a:ext cx="208356" cy="7537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256780" y="1989455"/>
            <a:ext cx="99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mn-lt"/>
                <a:ea typeface="+mn-ea"/>
                <a:cs typeface="+mn-cs"/>
              </a:rPr>
              <a:t>电线</a:t>
            </a:r>
          </a:p>
        </p:txBody>
      </p:sp>
      <p:sp>
        <p:nvSpPr>
          <p:cNvPr id="16386" name="标题 43009"/>
          <p:cNvSpPr>
            <a:spLocks noGrp="1"/>
          </p:cNvSpPr>
          <p:nvPr>
            <p:ph type="title"/>
          </p:nvPr>
        </p:nvSpPr>
        <p:spPr>
          <a:xfrm>
            <a:off x="-317" y="91440"/>
            <a:ext cx="8153400" cy="457200"/>
          </a:xfrm>
        </p:spPr>
        <p:txBody>
          <a:bodyPr vert="horz" wrap="square" lIns="91440" tIns="45720" rIns="91440" bIns="45720" anchor="ctr"/>
          <a:lstStyle/>
          <a:p>
            <a:pPr eaLnBrk="1" hangingPunct="1"/>
            <a:r>
              <a:rPr lang="en-US" altLang="zh-CN" sz="2000" dirty="0">
                <a:solidFill>
                  <a:srgbClr val="FF0000"/>
                </a:solidFill>
                <a:latin typeface="黑体" panose="02010609060101010101" pitchFamily="49" charset="-122"/>
                <a:ea typeface="黑体" panose="02010609060101010101" pitchFamily="49" charset="-122"/>
              </a:rPr>
              <a:t>1.2 </a:t>
            </a:r>
            <a:r>
              <a:rPr lang="zh-CN" altLang="en-US" sz="2000" dirty="0">
                <a:solidFill>
                  <a:srgbClr val="FF0000"/>
                </a:solidFill>
                <a:latin typeface="黑体" panose="02010609060101010101" pitchFamily="49" charset="-122"/>
                <a:ea typeface="黑体" panose="02010609060101010101" pitchFamily="49" charset="-122"/>
              </a:rPr>
              <a:t>管井（深井）</a:t>
            </a:r>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矩形 1"/>
          <p:cNvSpPr/>
          <p:nvPr/>
        </p:nvSpPr>
        <p:spPr>
          <a:xfrm>
            <a:off x="-28892" y="1616075"/>
            <a:ext cx="9172575" cy="2306955"/>
          </a:xfrm>
          <a:prstGeom prst="rect">
            <a:avLst/>
          </a:prstGeom>
          <a:noFill/>
          <a:ln w="9525">
            <a:noFill/>
          </a:ln>
        </p:spPr>
        <p:txBody>
          <a:bodyPr>
            <a:spAutoFit/>
          </a:bodyPr>
          <a:lstStyle/>
          <a:p>
            <a:pPr indent="457200" eaLnBrk="0" hangingPunct="0">
              <a:lnSpc>
                <a:spcPct val="150000"/>
              </a:lnSpc>
            </a:pPr>
            <a:r>
              <a:rPr lang="zh-CN" altLang="en-US" sz="2400" dirty="0">
                <a:latin typeface="黑体" panose="02010609060101010101" pitchFamily="49" charset="-122"/>
                <a:ea typeface="黑体" panose="02010609060101010101" pitchFamily="49" charset="-122"/>
              </a:rPr>
              <a:t>管井（深井）是在深基坑内、外打设深井，利用潜水泵抽水。其适用于渗透系数较大的砂（粉）土层，属于重力式降（排）水。</a:t>
            </a:r>
            <a:r>
              <a:rPr lang="zh-CN" altLang="en-US" sz="2400" dirty="0">
                <a:solidFill>
                  <a:srgbClr val="000000"/>
                </a:solidFill>
                <a:latin typeface="黑体" panose="02010609060101010101" pitchFamily="49" charset="-122"/>
                <a:ea typeface="黑体" panose="02010609060101010101" pitchFamily="49" charset="-122"/>
              </a:rPr>
              <a:t>该工艺适用于开挖深度超过</a:t>
            </a:r>
            <a:r>
              <a:rPr lang="en-US" altLang="zh-CN" sz="2400" dirty="0">
                <a:solidFill>
                  <a:srgbClr val="000000"/>
                </a:solidFill>
                <a:latin typeface="黑体" panose="02010609060101010101" pitchFamily="49" charset="-122"/>
                <a:ea typeface="黑体" panose="02010609060101010101" pitchFamily="49" charset="-122"/>
              </a:rPr>
              <a:t>5</a:t>
            </a:r>
            <a:r>
              <a:rPr lang="zh-CN" altLang="en-US" sz="2400" dirty="0">
                <a:solidFill>
                  <a:srgbClr val="000000"/>
                </a:solidFill>
                <a:latin typeface="黑体" panose="02010609060101010101" pitchFamily="49" charset="-122"/>
                <a:ea typeface="黑体" panose="02010609060101010101" pitchFamily="49" charset="-122"/>
              </a:rPr>
              <a:t>米的深基坑。 </a:t>
            </a:r>
          </a:p>
          <a:p>
            <a:pPr indent="457200" eaLnBrk="0" hangingPunct="0">
              <a:lnSpc>
                <a:spcPct val="150000"/>
              </a:lnSpc>
            </a:pPr>
            <a:endParaRPr lang="zh-CN" altLang="en-US" sz="2400" dirty="0">
              <a:latin typeface="Tw Cen MT" panose="020B0602020104020603"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077" y="21240"/>
            <a:ext cx="6751765" cy="6224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4" name="标题 11265"/>
          <p:cNvSpPr>
            <a:spLocks noGrp="1"/>
          </p:cNvSpPr>
          <p:nvPr>
            <p:ph type="title"/>
          </p:nvPr>
        </p:nvSpPr>
        <p:spPr>
          <a:xfrm>
            <a:off x="-38100" y="609600"/>
            <a:ext cx="8382000" cy="685800"/>
          </a:xfrm>
        </p:spPr>
        <p:txBody>
          <a:bodyPr vert="horz" wrap="square" lIns="91440" tIns="45720" rIns="91440" bIns="45720" anchor="ctr"/>
          <a:lstStyle/>
          <a:p>
            <a:pPr eaLnBrk="1" hangingPunct="1"/>
            <a:r>
              <a:rPr lang="en-US" altLang="zh-CN" sz="3200" dirty="0"/>
              <a:t/>
            </a:r>
            <a:br>
              <a:rPr lang="en-US" altLang="zh-CN" sz="3200" dirty="0"/>
            </a:br>
            <a:r>
              <a:rPr lang="en-US" altLang="zh-CN" sz="2000" dirty="0">
                <a:solidFill>
                  <a:srgbClr val="FF0000"/>
                </a:solidFill>
                <a:latin typeface="黑体" panose="02010609060101010101" pitchFamily="49" charset="-122"/>
                <a:ea typeface="黑体" panose="02010609060101010101" pitchFamily="49" charset="-122"/>
              </a:rPr>
              <a:t>1.3 </a:t>
            </a:r>
            <a:r>
              <a:rPr lang="zh-CN" altLang="en-US" sz="2000" dirty="0">
                <a:solidFill>
                  <a:srgbClr val="FF0000"/>
                </a:solidFill>
                <a:latin typeface="黑体" panose="02010609060101010101" pitchFamily="49" charset="-122"/>
                <a:ea typeface="黑体" panose="02010609060101010101" pitchFamily="49" charset="-122"/>
              </a:rPr>
              <a:t>真空管井（深井）</a:t>
            </a:r>
            <a:r>
              <a:rPr lang="zh-CN" altLang="en-US" sz="2800" dirty="0"/>
              <a:t/>
            </a:r>
            <a:br>
              <a:rPr lang="zh-CN" altLang="en-US" sz="2800" dirty="0"/>
            </a:br>
            <a:endParaRPr lang="zh-CN" altLang="en-US" sz="2800" dirty="0"/>
          </a:p>
        </p:txBody>
      </p:sp>
      <p:sp>
        <p:nvSpPr>
          <p:cNvPr id="19459" name="TextBox 1"/>
          <p:cNvSpPr txBox="1"/>
          <p:nvPr/>
        </p:nvSpPr>
        <p:spPr>
          <a:xfrm>
            <a:off x="5514975" y="6226175"/>
            <a:ext cx="3648075" cy="369888"/>
          </a:xfrm>
          <a:prstGeom prst="rect">
            <a:avLst/>
          </a:prstGeom>
          <a:noFill/>
          <a:ln w="9525">
            <a:noFill/>
          </a:ln>
        </p:spPr>
        <p:txBody>
          <a:bodyPr wrap="none">
            <a:spAutoFit/>
          </a:bodyPr>
          <a:lstStyle/>
          <a:p>
            <a:pPr eaLnBrk="0" hangingPunct="0"/>
            <a:r>
              <a:rPr lang="zh-CN" altLang="en-US" b="1" dirty="0">
                <a:latin typeface="黑体" panose="02010609060101010101" pitchFamily="49" charset="-122"/>
                <a:ea typeface="黑体" panose="02010609060101010101" pitchFamily="49" charset="-122"/>
              </a:rPr>
              <a:t>图</a:t>
            </a:r>
            <a:r>
              <a:rPr lang="en-US" altLang="zh-CN" b="1" dirty="0">
                <a:latin typeface="黑体" panose="02010609060101010101" pitchFamily="49" charset="-122"/>
                <a:ea typeface="黑体" panose="02010609060101010101" pitchFamily="49" charset="-122"/>
              </a:rPr>
              <a:t>1.3-1 </a:t>
            </a:r>
            <a:r>
              <a:rPr lang="zh-CN" altLang="en-US" b="1" dirty="0">
                <a:latin typeface="黑体" panose="02010609060101010101" pitchFamily="49" charset="-122"/>
                <a:ea typeface="黑体" panose="02010609060101010101" pitchFamily="49" charset="-122"/>
              </a:rPr>
              <a:t>真空管井降水工艺示意图</a:t>
            </a:r>
          </a:p>
        </p:txBody>
      </p:sp>
      <p:sp>
        <p:nvSpPr>
          <p:cNvPr id="19460" name="TextBox 1"/>
          <p:cNvSpPr txBox="1"/>
          <p:nvPr/>
        </p:nvSpPr>
        <p:spPr>
          <a:xfrm>
            <a:off x="457200" y="5283200"/>
            <a:ext cx="4340225" cy="369888"/>
          </a:xfrm>
          <a:prstGeom prst="rect">
            <a:avLst/>
          </a:prstGeom>
          <a:noFill/>
          <a:ln w="9525">
            <a:noFill/>
          </a:ln>
        </p:spPr>
        <p:txBody>
          <a:bodyPr wrap="none">
            <a:spAutoFit/>
          </a:bodyPr>
          <a:lstStyle/>
          <a:p>
            <a:pPr eaLnBrk="0" hangingPunct="0"/>
            <a:r>
              <a:rPr lang="zh-CN" altLang="en-US" b="1" dirty="0">
                <a:latin typeface="黑体" panose="02010609060101010101" pitchFamily="49" charset="-122"/>
                <a:ea typeface="黑体" panose="02010609060101010101" pitchFamily="49" charset="-122"/>
              </a:rPr>
              <a:t>图</a:t>
            </a:r>
            <a:r>
              <a:rPr lang="en-US" altLang="zh-CN" b="1" dirty="0">
                <a:latin typeface="黑体" panose="02010609060101010101" pitchFamily="49" charset="-122"/>
                <a:ea typeface="黑体" panose="02010609060101010101" pitchFamily="49" charset="-122"/>
              </a:rPr>
              <a:t>1.3-2 </a:t>
            </a:r>
            <a:r>
              <a:rPr lang="zh-CN" altLang="en-US" b="1" dirty="0">
                <a:latin typeface="黑体" panose="02010609060101010101" pitchFamily="49" charset="-122"/>
                <a:ea typeface="黑体" panose="02010609060101010101" pitchFamily="49" charset="-122"/>
              </a:rPr>
              <a:t>真空管井（深井）降水实例图片</a:t>
            </a:r>
          </a:p>
        </p:txBody>
      </p:sp>
      <p:sp>
        <p:nvSpPr>
          <p:cNvPr id="19461" name="矩形 13318"/>
          <p:cNvSpPr/>
          <p:nvPr/>
        </p:nvSpPr>
        <p:spPr>
          <a:xfrm>
            <a:off x="0" y="5594350"/>
            <a:ext cx="5638800" cy="1246188"/>
          </a:xfrm>
          <a:prstGeom prst="rect">
            <a:avLst/>
          </a:prstGeom>
          <a:noFill/>
          <a:ln w="9525">
            <a:noFill/>
          </a:ln>
        </p:spPr>
        <p:txBody>
          <a:bodyPr anchor="ctr">
            <a:spAutoFit/>
          </a:bodyPr>
          <a:lstStyle/>
          <a:p>
            <a:pPr algn="just">
              <a:lnSpc>
                <a:spcPct val="150000"/>
              </a:lnSpc>
            </a:pPr>
            <a:r>
              <a:rPr lang="en-US" altLang="zh-CN" dirty="0">
                <a:latin typeface="Arial" panose="020B0604020202020204" pitchFamily="34" charset="0"/>
                <a:ea typeface="宋体" panose="02010600030101010101" pitchFamily="2" charset="-122"/>
              </a:rPr>
              <a:t>      </a:t>
            </a:r>
            <a:r>
              <a:rPr lang="zh-CN" altLang="en-US" sz="1600" dirty="0">
                <a:latin typeface="黑体" panose="02010609060101010101" pitchFamily="49" charset="-122"/>
                <a:ea typeface="黑体" panose="02010609060101010101" pitchFamily="49" charset="-122"/>
              </a:rPr>
              <a:t>真空管井降水设备，其组成包括真空泵、深井井盖、真空管、水泵、电缆线、排水管、深井滤管、沉淀管、井管等，在运行过程中真空泵抽真空、水泵抽水间断性反复运行。  </a:t>
            </a:r>
          </a:p>
        </p:txBody>
      </p:sp>
      <p:pic>
        <p:nvPicPr>
          <p:cNvPr id="19462" name="文本占位符 13314"/>
          <p:cNvPicPr>
            <a:picLocks noChangeAspect="1"/>
          </p:cNvPicPr>
          <p:nvPr/>
        </p:nvPicPr>
        <p:blipFill>
          <a:blip r:embed="rId3"/>
          <a:srcRect l="24046" t="11436" r="24364" b="8041"/>
          <a:stretch>
            <a:fillRect/>
          </a:stretch>
        </p:blipFill>
        <p:spPr>
          <a:xfrm>
            <a:off x="36672" y="1535112"/>
            <a:ext cx="4800600" cy="3748088"/>
          </a:xfrm>
          <a:prstGeom prst="rect">
            <a:avLst/>
          </a:prstGeom>
          <a:noFill/>
          <a:ln w="9525">
            <a:noFill/>
          </a:ln>
        </p:spPr>
      </p:pic>
      <p:cxnSp>
        <p:nvCxnSpPr>
          <p:cNvPr id="3" name="直接箭头连接符 2"/>
          <p:cNvCxnSpPr>
            <a:stCxn id="19464" idx="2"/>
          </p:cNvCxnSpPr>
          <p:nvPr/>
        </p:nvCxnSpPr>
        <p:spPr>
          <a:xfrm>
            <a:off x="1066800" y="2371725"/>
            <a:ext cx="304800" cy="6762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464" name="TextBox 8"/>
          <p:cNvSpPr txBox="1"/>
          <p:nvPr/>
        </p:nvSpPr>
        <p:spPr>
          <a:xfrm>
            <a:off x="628650" y="2001838"/>
            <a:ext cx="876300" cy="369887"/>
          </a:xfrm>
          <a:prstGeom prst="rect">
            <a:avLst/>
          </a:prstGeom>
          <a:noFill/>
          <a:ln w="9525">
            <a:noFill/>
          </a:ln>
        </p:spPr>
        <p:txBody>
          <a:bodyPr wrap="none">
            <a:spAutoFit/>
          </a:bodyPr>
          <a:lstStyle/>
          <a:p>
            <a:pPr eaLnBrk="0" hangingPunct="0"/>
            <a:r>
              <a:rPr lang="zh-CN" altLang="en-US" b="1" dirty="0">
                <a:solidFill>
                  <a:srgbClr val="FF0000"/>
                </a:solidFill>
                <a:latin typeface="Tw Cen MT" panose="020B0602020104020603" pitchFamily="34" charset="0"/>
              </a:rPr>
              <a:t>真空管</a:t>
            </a:r>
          </a:p>
        </p:txBody>
      </p:sp>
      <p:cxnSp>
        <p:nvCxnSpPr>
          <p:cNvPr id="13" name="直接箭头连接符 12"/>
          <p:cNvCxnSpPr>
            <a:stCxn id="19466" idx="0"/>
          </p:cNvCxnSpPr>
          <p:nvPr/>
        </p:nvCxnSpPr>
        <p:spPr>
          <a:xfrm flipV="1">
            <a:off x="1963738" y="3133725"/>
            <a:ext cx="169863" cy="9302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466" name="TextBox 15"/>
          <p:cNvSpPr txBox="1"/>
          <p:nvPr/>
        </p:nvSpPr>
        <p:spPr>
          <a:xfrm>
            <a:off x="1639888" y="4064000"/>
            <a:ext cx="646112" cy="368300"/>
          </a:xfrm>
          <a:prstGeom prst="rect">
            <a:avLst/>
          </a:prstGeom>
          <a:noFill/>
          <a:ln w="9525">
            <a:noFill/>
          </a:ln>
        </p:spPr>
        <p:txBody>
          <a:bodyPr wrap="none">
            <a:spAutoFit/>
          </a:bodyPr>
          <a:lstStyle/>
          <a:p>
            <a:pPr eaLnBrk="0" hangingPunct="0"/>
            <a:r>
              <a:rPr lang="zh-CN" altLang="en-US" b="1" dirty="0">
                <a:solidFill>
                  <a:srgbClr val="FF0000"/>
                </a:solidFill>
                <a:latin typeface="Tw Cen MT" panose="020B0602020104020603" pitchFamily="34" charset="0"/>
              </a:rPr>
              <a:t>电线</a:t>
            </a:r>
          </a:p>
        </p:txBody>
      </p:sp>
      <p:cxnSp>
        <p:nvCxnSpPr>
          <p:cNvPr id="17" name="直接箭头连接符 16"/>
          <p:cNvCxnSpPr>
            <a:stCxn id="19468" idx="0"/>
          </p:cNvCxnSpPr>
          <p:nvPr/>
        </p:nvCxnSpPr>
        <p:spPr>
          <a:xfrm flipH="1" flipV="1">
            <a:off x="3095625" y="2743200"/>
            <a:ext cx="658813" cy="8953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468" name="TextBox 18"/>
          <p:cNvSpPr txBox="1"/>
          <p:nvPr/>
        </p:nvSpPr>
        <p:spPr>
          <a:xfrm>
            <a:off x="3314700" y="3638550"/>
            <a:ext cx="877888" cy="369888"/>
          </a:xfrm>
          <a:prstGeom prst="rect">
            <a:avLst/>
          </a:prstGeom>
          <a:noFill/>
          <a:ln w="9525">
            <a:noFill/>
          </a:ln>
        </p:spPr>
        <p:txBody>
          <a:bodyPr wrap="none">
            <a:spAutoFit/>
          </a:bodyPr>
          <a:lstStyle/>
          <a:p>
            <a:pPr eaLnBrk="0" hangingPunct="0"/>
            <a:r>
              <a:rPr lang="zh-CN" altLang="en-US" b="1" dirty="0">
                <a:solidFill>
                  <a:srgbClr val="FF0000"/>
                </a:solidFill>
                <a:latin typeface="Tw Cen MT" panose="020B0602020104020603" pitchFamily="34" charset="0"/>
              </a:rPr>
              <a:t>出水管</a:t>
            </a:r>
            <a:endParaRPr lang="en-US" altLang="zh-CN" b="1" dirty="0">
              <a:solidFill>
                <a:srgbClr val="FF0000"/>
              </a:solidFill>
              <a:latin typeface="Tw Cen MT" panose="020B0602020104020603" pitchFamily="34" charset="0"/>
            </a:endParaRPr>
          </a:p>
        </p:txBody>
      </p:sp>
    </p:spTree>
  </p:cSld>
  <p:clrMapOvr>
    <a:masterClrMapping/>
  </p:clrMapOvr>
  <p:transition>
    <p:wipe dir="d"/>
  </p:transition>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70,&quot;width&quot;:852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性">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性">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22</TotalTime>
  <Words>1362</Words>
  <Application>Microsoft Office PowerPoint</Application>
  <PresentationFormat>全屏显示(4:3)</PresentationFormat>
  <Paragraphs>100</Paragraphs>
  <Slides>39</Slides>
  <Notes>4</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中性</vt:lpstr>
      <vt:lpstr>主讲人：冯克俊</vt:lpstr>
      <vt:lpstr> 讲座主题：关于基坑负压空气射流深井降水工艺（NAJ） </vt:lpstr>
      <vt:lpstr>PowerPoint 演示文稿</vt:lpstr>
      <vt:lpstr> 1.1 轻型井点 </vt:lpstr>
      <vt:lpstr>PowerPoint 演示文稿</vt:lpstr>
      <vt:lpstr>PowerPoint 演示文稿</vt:lpstr>
      <vt:lpstr>1.2 管井（深井）</vt:lpstr>
      <vt:lpstr>PowerPoint 演示文稿</vt:lpstr>
      <vt:lpstr> 1.3 真空管井（深井） </vt:lpstr>
      <vt:lpstr>PowerPoint 演示文稿</vt:lpstr>
      <vt:lpstr>2 负压空气射流深井降水工艺</vt:lpstr>
      <vt:lpstr>PowerPoint 演示文稿</vt:lpstr>
      <vt:lpstr>PowerPoint 演示文稿</vt:lpstr>
      <vt:lpstr>PowerPoint 演示文稿</vt:lpstr>
      <vt:lpstr>PowerPoint 演示文稿</vt:lpstr>
      <vt:lpstr>PowerPoint 演示文稿</vt:lpstr>
      <vt:lpstr>  3 基坑负压空气射流深井降水工艺部分业绩  </vt:lpstr>
      <vt:lpstr>  3 基坑负压空气射流深井降水工艺部分业绩  </vt:lpstr>
      <vt:lpstr>  3 基坑负压空气射流深井降水工艺部分业绩  </vt:lpstr>
      <vt:lpstr>  3 基坑负压空气射流深井降水工艺部分业绩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 经济效益分析</vt:lpstr>
      <vt:lpstr>5 结论和建议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admin</cp:lastModifiedBy>
  <cp:revision>301</cp:revision>
  <cp:lastPrinted>2020-09-11T12:46:00Z</cp:lastPrinted>
  <dcterms:created xsi:type="dcterms:W3CDTF">2014-05-18T06:58:00Z</dcterms:created>
  <dcterms:modified xsi:type="dcterms:W3CDTF">2020-09-17T04:40:40Z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2052-11.1.0.9827</vt:lpwstr>
  </property>
</Properties>
</file>